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6858000" cy="9906000" type="A4"/>
  <p:notesSz cx="7031038" cy="10163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E6E6E6"/>
    <a:srgbClr val="C5E0B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66" autoAdjust="0"/>
    <p:restoredTop sz="94632" autoAdjust="0"/>
  </p:normalViewPr>
  <p:slideViewPr>
    <p:cSldViewPr snapToGrid="0">
      <p:cViewPr varScale="1">
        <p:scale>
          <a:sx n="80" d="100"/>
          <a:sy n="80" d="100"/>
        </p:scale>
        <p:origin x="37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46783" cy="509924"/>
          </a:xfrm>
          <a:prstGeom prst="rect">
            <a:avLst/>
          </a:prstGeom>
        </p:spPr>
        <p:txBody>
          <a:bodyPr vert="horz" lIns="93872" tIns="46937" rIns="93872" bIns="469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2630" y="0"/>
            <a:ext cx="3046783" cy="509924"/>
          </a:xfrm>
          <a:prstGeom prst="rect">
            <a:avLst/>
          </a:prstGeom>
        </p:spPr>
        <p:txBody>
          <a:bodyPr vert="horz" lIns="93872" tIns="46937" rIns="93872" bIns="46937" rtlCol="0"/>
          <a:lstStyle>
            <a:lvl1pPr algn="r">
              <a:defRPr sz="1200"/>
            </a:lvl1pPr>
          </a:lstStyle>
          <a:p>
            <a:fld id="{BE74523B-3AED-45AC-98FC-B35470FB3693}" type="datetimeFigureOut">
              <a:rPr kumimoji="1" lang="ja-JP" altLang="en-US" smtClean="0"/>
              <a:t>2022/9/26</a:t>
            </a:fld>
            <a:endParaRPr kumimoji="1" lang="ja-JP" altLang="en-US"/>
          </a:p>
        </p:txBody>
      </p:sp>
      <p:sp>
        <p:nvSpPr>
          <p:cNvPr id="4" name="スライド イメージ プレースホルダー 3"/>
          <p:cNvSpPr>
            <a:spLocks noGrp="1" noRot="1" noChangeAspect="1"/>
          </p:cNvSpPr>
          <p:nvPr>
            <p:ph type="sldImg" idx="2"/>
          </p:nvPr>
        </p:nvSpPr>
        <p:spPr>
          <a:xfrm>
            <a:off x="2328863" y="1271588"/>
            <a:ext cx="2373312" cy="3429000"/>
          </a:xfrm>
          <a:prstGeom prst="rect">
            <a:avLst/>
          </a:prstGeom>
          <a:noFill/>
          <a:ln w="12700">
            <a:solidFill>
              <a:prstClr val="black"/>
            </a:solidFill>
          </a:ln>
        </p:spPr>
        <p:txBody>
          <a:bodyPr vert="horz" lIns="93872" tIns="46937" rIns="93872" bIns="46937" rtlCol="0" anchor="ctr"/>
          <a:lstStyle/>
          <a:p>
            <a:endParaRPr lang="ja-JP" altLang="en-US"/>
          </a:p>
        </p:txBody>
      </p:sp>
      <p:sp>
        <p:nvSpPr>
          <p:cNvPr id="5" name="ノート プレースホルダー 4"/>
          <p:cNvSpPr>
            <a:spLocks noGrp="1"/>
          </p:cNvSpPr>
          <p:nvPr>
            <p:ph type="body" sz="quarter" idx="3"/>
          </p:nvPr>
        </p:nvSpPr>
        <p:spPr>
          <a:xfrm>
            <a:off x="703104" y="4891028"/>
            <a:ext cx="5624830" cy="4001750"/>
          </a:xfrm>
          <a:prstGeom prst="rect">
            <a:avLst/>
          </a:prstGeom>
        </p:spPr>
        <p:txBody>
          <a:bodyPr vert="horz" lIns="93872" tIns="46937" rIns="93872" bIns="4693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653253"/>
            <a:ext cx="3046783" cy="509923"/>
          </a:xfrm>
          <a:prstGeom prst="rect">
            <a:avLst/>
          </a:prstGeom>
        </p:spPr>
        <p:txBody>
          <a:bodyPr vert="horz" lIns="93872" tIns="46937" rIns="93872" bIns="469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2630" y="9653253"/>
            <a:ext cx="3046783" cy="509923"/>
          </a:xfrm>
          <a:prstGeom prst="rect">
            <a:avLst/>
          </a:prstGeom>
        </p:spPr>
        <p:txBody>
          <a:bodyPr vert="horz" lIns="93872" tIns="46937" rIns="93872" bIns="46937" rtlCol="0" anchor="b"/>
          <a:lstStyle>
            <a:lvl1pPr algn="r">
              <a:defRPr sz="1200"/>
            </a:lvl1pPr>
          </a:lstStyle>
          <a:p>
            <a:fld id="{FB181D1D-B67A-4D1B-AAB4-7D3D5CC654AC}" type="slidenum">
              <a:rPr kumimoji="1" lang="ja-JP" altLang="en-US" smtClean="0"/>
              <a:t>‹#›</a:t>
            </a:fld>
            <a:endParaRPr kumimoji="1" lang="ja-JP" altLang="en-US"/>
          </a:p>
        </p:txBody>
      </p:sp>
    </p:spTree>
    <p:extLst>
      <p:ext uri="{BB962C8B-B14F-4D97-AF65-F5344CB8AC3E}">
        <p14:creationId xmlns:p14="http://schemas.microsoft.com/office/powerpoint/2010/main" val="94137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令和４年６月１日以降</a:t>
            </a:r>
            <a:endParaRPr kumimoji="1" lang="ja-JP" altLang="en-US" dirty="0"/>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1</a:t>
            </a:fld>
            <a:endParaRPr kumimoji="1" lang="ja-JP" altLang="en-US"/>
          </a:p>
        </p:txBody>
      </p:sp>
    </p:spTree>
    <p:extLst>
      <p:ext uri="{BB962C8B-B14F-4D97-AF65-F5344CB8AC3E}">
        <p14:creationId xmlns:p14="http://schemas.microsoft.com/office/powerpoint/2010/main" val="248864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2</a:t>
            </a:fld>
            <a:endParaRPr kumimoji="1" lang="ja-JP" altLang="en-US"/>
          </a:p>
        </p:txBody>
      </p:sp>
    </p:spTree>
    <p:extLst>
      <p:ext uri="{BB962C8B-B14F-4D97-AF65-F5344CB8AC3E}">
        <p14:creationId xmlns:p14="http://schemas.microsoft.com/office/powerpoint/2010/main" val="257967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25416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200448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26473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970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18168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1638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1481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67635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992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51946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43829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7463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1091" y="5711100"/>
            <a:ext cx="6624000" cy="1913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endParaRPr kumimoji="1" lang="en-US" altLang="ja-JP" sz="1400" dirty="0" smtClean="0">
              <a:solidFill>
                <a:schemeClr val="tx1"/>
              </a:solidFill>
              <a:latin typeface="+mn-ea"/>
            </a:endParaRPr>
          </a:p>
          <a:p>
            <a:pPr marL="182563" indent="-182563"/>
            <a:endParaRPr kumimoji="1" lang="en-US" altLang="ja-JP" sz="1400" dirty="0">
              <a:solidFill>
                <a:schemeClr val="tx1"/>
              </a:solidFill>
              <a:latin typeface="+mn-ea"/>
            </a:endParaRPr>
          </a:p>
        </p:txBody>
      </p:sp>
      <p:sp>
        <p:nvSpPr>
          <p:cNvPr id="8" name="正方形/長方形 7"/>
          <p:cNvSpPr/>
          <p:nvPr/>
        </p:nvSpPr>
        <p:spPr>
          <a:xfrm>
            <a:off x="49133" y="5283231"/>
            <a:ext cx="6698440" cy="360000"/>
          </a:xfrm>
          <a:prstGeom prst="rect">
            <a:avLst/>
          </a:prstGeom>
          <a:solidFill>
            <a:schemeClr val="accent1">
              <a:lumMod val="40000"/>
              <a:lumOff val="6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13097" y="5225543"/>
            <a:ext cx="6831768" cy="165072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0" y="526168"/>
            <a:ext cx="6858000" cy="12141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lnSpc>
                <a:spcPts val="3000"/>
              </a:lnSpc>
            </a:pPr>
            <a:endParaRPr kumimoji="1" lang="ja-JP" altLang="en-US" sz="2000" b="1" spc="3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9525" y="131300"/>
            <a:ext cx="4174220" cy="369332"/>
          </a:xfrm>
          <a:prstGeom prst="rect">
            <a:avLst/>
          </a:prstGeom>
        </p:spPr>
        <p:txBody>
          <a:bodyPr wrap="none">
            <a:spAutoFit/>
          </a:bodyPr>
          <a:lstStyle/>
          <a:p>
            <a:r>
              <a:rPr kumimoji="1" lang="ja-JP" altLang="en-US" b="1" spc="30" smtClean="0">
                <a:latin typeface="メイリオ" panose="020B0604030504040204" pitchFamily="50" charset="-128"/>
                <a:ea typeface="メイリオ" panose="020B0604030504040204" pitchFamily="50" charset="-128"/>
              </a:rPr>
              <a:t>住民税均等割</a:t>
            </a:r>
            <a:r>
              <a:rPr kumimoji="1" lang="ja-JP" altLang="en-US" b="1" spc="30" dirty="0" smtClean="0">
                <a:latin typeface="メイリオ" panose="020B0604030504040204" pitchFamily="50" charset="-128"/>
                <a:ea typeface="メイリオ" panose="020B0604030504040204" pitchFamily="50" charset="-128"/>
              </a:rPr>
              <a:t>非課税世帯等の皆さまへ</a:t>
            </a:r>
            <a:endParaRPr kumimoji="1" lang="ja-JP" altLang="en-US" b="1" spc="3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335102" y="5265870"/>
            <a:ext cx="641247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smtClean="0">
                <a:solidFill>
                  <a:schemeClr val="bg1"/>
                </a:solidFill>
                <a:latin typeface="メイリオ" panose="020B0604030504040204" pitchFamily="50" charset="-128"/>
                <a:ea typeface="メイリオ" panose="020B0604030504040204" pitchFamily="50" charset="-128"/>
              </a:rPr>
              <a:t>支給対象となる世帯</a:t>
            </a:r>
            <a:r>
              <a:rPr kumimoji="1" lang="ja-JP" altLang="en-US" sz="1400" b="1" dirty="0">
                <a:solidFill>
                  <a:schemeClr val="bg1"/>
                </a:solidFill>
                <a:latin typeface="メイリオ" panose="020B0604030504040204" pitchFamily="50" charset="-128"/>
                <a:ea typeface="メイリオ" panose="020B0604030504040204" pitchFamily="50" charset="-128"/>
              </a:rPr>
              <a:t>（</a:t>
            </a:r>
            <a:r>
              <a:rPr kumimoji="1" lang="ja-JP" altLang="en-US" sz="1400" b="1" u="sng" dirty="0">
                <a:solidFill>
                  <a:schemeClr val="bg1"/>
                </a:solidFill>
                <a:latin typeface="メイリオ" panose="020B0604030504040204" pitchFamily="50" charset="-128"/>
                <a:ea typeface="メイリオ" panose="020B0604030504040204" pitchFamily="50" charset="-128"/>
              </a:rPr>
              <a:t>いずれ</a:t>
            </a:r>
            <a:r>
              <a:rPr kumimoji="1" lang="ja-JP" altLang="en-US" sz="1400" b="1" u="sng" dirty="0" smtClean="0">
                <a:solidFill>
                  <a:schemeClr val="bg1"/>
                </a:solidFill>
                <a:latin typeface="メイリオ" panose="020B0604030504040204" pitchFamily="50" charset="-128"/>
                <a:ea typeface="メイリオ" panose="020B0604030504040204" pitchFamily="50" charset="-128"/>
              </a:rPr>
              <a:t>かにあてはまる世帯）</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116981" y="1804198"/>
            <a:ext cx="6624001" cy="1697751"/>
          </a:xfrm>
          <a:prstGeom prst="rect">
            <a:avLst/>
          </a:prstGeom>
          <a:solidFill>
            <a:schemeClr val="bg1"/>
          </a:solidFill>
          <a:ln>
            <a:solidFill>
              <a:schemeClr val="accent6"/>
            </a:solidFill>
            <a:prstDash val="dash"/>
          </a:ln>
        </p:spPr>
        <p:txBody>
          <a:bodyPr wrap="square" tIns="72000" bIns="36000" anchor="ctr" anchorCtr="0">
            <a:noAutofit/>
          </a:bodyPr>
          <a:lstStyle/>
          <a:p>
            <a:pPr marL="285750" indent="-285750">
              <a:lnSpc>
                <a:spcPct val="110000"/>
              </a:lnSpc>
              <a:buFont typeface="Wingdings" panose="05000000000000000000" pitchFamily="2" charset="2"/>
              <a:buChar char="l"/>
            </a:pPr>
            <a:r>
              <a:rPr kumimoji="1" lang="ja-JP" altLang="en-US" sz="1550" u="sng" dirty="0" smtClean="0">
                <a:latin typeface="メイリオ" panose="020B0604030504040204" pitchFamily="50" charset="-128"/>
                <a:ea typeface="メイリオ" panose="020B0604030504040204" pitchFamily="50" charset="-128"/>
              </a:rPr>
              <a:t>厚岸町非課税世帯等物価高騰対策給付金</a:t>
            </a:r>
            <a:r>
              <a:rPr kumimoji="1" lang="ja-JP" altLang="en-US" sz="1550" dirty="0" smtClean="0">
                <a:solidFill>
                  <a:srgbClr val="FF0000"/>
                </a:solidFill>
                <a:latin typeface="メイリオ" panose="020B0604030504040204" pitchFamily="50" charset="-128"/>
                <a:ea typeface="メイリオ" panose="020B0604030504040204" pitchFamily="50" charset="-128"/>
              </a:rPr>
              <a:t>（１世帯あたり</a:t>
            </a:r>
            <a:r>
              <a:rPr kumimoji="1" lang="en-US" altLang="ja-JP" sz="1550" dirty="0" smtClean="0">
                <a:solidFill>
                  <a:srgbClr val="FF0000"/>
                </a:solidFill>
                <a:latin typeface="メイリオ" panose="020B0604030504040204" pitchFamily="50" charset="-128"/>
                <a:ea typeface="メイリオ" panose="020B0604030504040204" pitchFamily="50" charset="-128"/>
              </a:rPr>
              <a:t>12,000</a:t>
            </a:r>
            <a:r>
              <a:rPr kumimoji="1" lang="ja-JP" altLang="en-US" sz="1550" dirty="0" smtClean="0">
                <a:solidFill>
                  <a:srgbClr val="FF0000"/>
                </a:solidFill>
                <a:latin typeface="メイリオ" panose="020B0604030504040204" pitchFamily="50" charset="-128"/>
                <a:ea typeface="メイリオ" panose="020B0604030504040204" pitchFamily="50" charset="-128"/>
              </a:rPr>
              <a:t>円）</a:t>
            </a:r>
            <a:r>
              <a:rPr kumimoji="1" lang="ja-JP" altLang="en-US" sz="1550" dirty="0" smtClean="0">
                <a:latin typeface="メイリオ" panose="020B0604030504040204" pitchFamily="50" charset="-128"/>
                <a:ea typeface="メイリオ" panose="020B0604030504040204" pitchFamily="50" charset="-128"/>
              </a:rPr>
              <a:t>は、コロナ禍における原油価格や物価高騰の影響が特に大きいと</a:t>
            </a:r>
            <a:r>
              <a:rPr kumimoji="1" lang="ja-JP" altLang="en-US" sz="1550" dirty="0" smtClean="0">
                <a:latin typeface="メイリオ" panose="020B0604030504040204" pitchFamily="50" charset="-128"/>
                <a:ea typeface="メイリオ" panose="020B0604030504040204" pitchFamily="50" charset="-128"/>
              </a:rPr>
              <a:t>考えられる住民税（町道民税）非課税</a:t>
            </a:r>
            <a:r>
              <a:rPr kumimoji="1" lang="ja-JP" altLang="en-US" sz="1550" dirty="0" smtClean="0">
                <a:latin typeface="メイリオ" panose="020B0604030504040204" pitchFamily="50" charset="-128"/>
                <a:ea typeface="メイリオ" panose="020B0604030504040204" pitchFamily="50" charset="-128"/>
              </a:rPr>
              <a:t>世帯</a:t>
            </a:r>
            <a:r>
              <a:rPr kumimoji="1" lang="ja-JP" altLang="en-US" sz="1550" dirty="0" smtClean="0">
                <a:latin typeface="メイリオ" panose="020B0604030504040204" pitchFamily="50" charset="-128"/>
                <a:ea typeface="メイリオ" panose="020B0604030504040204" pitchFamily="50" charset="-128"/>
              </a:rPr>
              <a:t>・</a:t>
            </a:r>
            <a:r>
              <a:rPr kumimoji="1" lang="ja-JP" altLang="en-US" sz="1550" dirty="0">
                <a:latin typeface="メイリオ" panose="020B0604030504040204" pitchFamily="50" charset="-128"/>
                <a:ea typeface="メイリオ" panose="020B0604030504040204" pitchFamily="50" charset="-128"/>
              </a:rPr>
              <a:t>住民税</a:t>
            </a:r>
            <a:r>
              <a:rPr kumimoji="1" lang="ja-JP" altLang="en-US" sz="1550" dirty="0" smtClean="0">
                <a:latin typeface="メイリオ" panose="020B0604030504040204" pitchFamily="50" charset="-128"/>
                <a:ea typeface="メイリオ" panose="020B0604030504040204" pitchFamily="50" charset="-128"/>
              </a:rPr>
              <a:t>（</a:t>
            </a:r>
            <a:r>
              <a:rPr kumimoji="1" lang="ja-JP" altLang="en-US" sz="1550" dirty="0">
                <a:latin typeface="メイリオ" panose="020B0604030504040204" pitchFamily="50" charset="-128"/>
                <a:ea typeface="メイリオ" panose="020B0604030504040204" pitchFamily="50" charset="-128"/>
              </a:rPr>
              <a:t>町道民</a:t>
            </a:r>
            <a:r>
              <a:rPr kumimoji="1" lang="ja-JP" altLang="en-US" sz="1550" dirty="0" smtClean="0">
                <a:latin typeface="メイリオ" panose="020B0604030504040204" pitchFamily="50" charset="-128"/>
                <a:ea typeface="メイリオ" panose="020B0604030504040204" pitchFamily="50" charset="-128"/>
              </a:rPr>
              <a:t>税）均等割</a:t>
            </a:r>
            <a:r>
              <a:rPr kumimoji="1" lang="ja-JP" altLang="en-US" sz="1550" dirty="0" smtClean="0">
                <a:latin typeface="メイリオ" panose="020B0604030504040204" pitchFamily="50" charset="-128"/>
                <a:ea typeface="メイリオ" panose="020B0604030504040204" pitchFamily="50" charset="-128"/>
              </a:rPr>
              <a:t>のみ課税世帯を支援するため、厚岸町が独自で実施する給付金です。</a:t>
            </a:r>
            <a:endParaRPr kumimoji="1" lang="en-US" altLang="ja-JP" sz="1550" b="1" dirty="0">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550" dirty="0" smtClean="0">
                <a:latin typeface="メイリオ" panose="020B0604030504040204" pitchFamily="50" charset="-128"/>
                <a:ea typeface="メイリオ" panose="020B0604030504040204" pitchFamily="50" charset="-128"/>
              </a:rPr>
              <a:t>給付金を受給するためには、</a:t>
            </a:r>
            <a:r>
              <a:rPr kumimoji="1" lang="ja-JP" altLang="en-US" sz="1550" u="sng" dirty="0" smtClean="0">
                <a:solidFill>
                  <a:srgbClr val="FF0000"/>
                </a:solidFill>
                <a:latin typeface="メイリオ" panose="020B0604030504040204" pitchFamily="50" charset="-128"/>
                <a:ea typeface="メイリオ" panose="020B0604030504040204" pitchFamily="50" charset="-128"/>
              </a:rPr>
              <a:t>申請</a:t>
            </a:r>
            <a:r>
              <a:rPr kumimoji="1" lang="ja-JP" altLang="en-US" sz="1550" u="sng" spc="100" dirty="0" smtClean="0">
                <a:solidFill>
                  <a:srgbClr val="FF0000"/>
                </a:solidFill>
                <a:latin typeface="メイリオ" panose="020B0604030504040204" pitchFamily="50" charset="-128"/>
                <a:ea typeface="メイリオ" panose="020B0604030504040204" pitchFamily="50" charset="-128"/>
              </a:rPr>
              <a:t>が必要</a:t>
            </a:r>
            <a:r>
              <a:rPr kumimoji="1" lang="ja-JP" altLang="en-US" sz="1550" dirty="0" smtClean="0">
                <a:latin typeface="メイリオ" panose="020B0604030504040204" pitchFamily="50" charset="-128"/>
                <a:ea typeface="メイリオ" panose="020B0604030504040204" pitchFamily="50" charset="-128"/>
              </a:rPr>
              <a:t>です。</a:t>
            </a:r>
            <a:endParaRPr kumimoji="1" lang="en-US" altLang="ja-JP" sz="1550" dirty="0" smtClean="0">
              <a:latin typeface="メイリオ" panose="020B0604030504040204" pitchFamily="50" charset="-128"/>
              <a:ea typeface="メイリオ" panose="020B0604030504040204" pitchFamily="50" charset="-128"/>
            </a:endParaRPr>
          </a:p>
        </p:txBody>
      </p:sp>
      <p:sp>
        <p:nvSpPr>
          <p:cNvPr id="3" name="角丸四角形 2"/>
          <p:cNvSpPr/>
          <p:nvPr/>
        </p:nvSpPr>
        <p:spPr>
          <a:xfrm>
            <a:off x="279380" y="5952261"/>
            <a:ext cx="3096000" cy="1477305"/>
          </a:xfrm>
          <a:prstGeom prst="roundRect">
            <a:avLst>
              <a:gd name="adj" fmla="val 8827"/>
            </a:avLst>
          </a:prstGeom>
          <a:solidFill>
            <a:schemeClr val="bg1"/>
          </a:solidFill>
          <a:ln w="28575">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10000"/>
              </a:lnSpc>
            </a:pPr>
            <a:r>
              <a:rPr kumimoji="1" lang="ja-JP" altLang="en-US" sz="1600" b="1" dirty="0" smtClean="0">
                <a:solidFill>
                  <a:srgbClr val="FF0000"/>
                </a:solidFill>
                <a:latin typeface="メイリオ" panose="020B0604030504040204" pitchFamily="50" charset="-128"/>
                <a:ea typeface="メイリオ" panose="020B0604030504040204" pitchFamily="50" charset="-128"/>
              </a:rPr>
              <a:t>令和４年６月１日時点</a:t>
            </a:r>
            <a:r>
              <a:rPr kumimoji="1" lang="ja-JP" altLang="en-US" sz="1600" dirty="0" smtClean="0">
                <a:solidFill>
                  <a:schemeClr val="tx1"/>
                </a:solidFill>
                <a:latin typeface="メイリオ" panose="020B0604030504040204" pitchFamily="50" charset="-128"/>
                <a:ea typeface="メイリオ" panose="020B0604030504040204" pitchFamily="50" charset="-128"/>
              </a:rPr>
              <a:t>で厚岸町に住民票があり、世帯</a:t>
            </a:r>
            <a:r>
              <a:rPr kumimoji="1" lang="ja-JP" altLang="en-US" sz="1600" dirty="0">
                <a:solidFill>
                  <a:schemeClr val="tx1"/>
                </a:solidFill>
                <a:latin typeface="メイリオ" panose="020B0604030504040204" pitchFamily="50" charset="-128"/>
                <a:ea typeface="メイリオ" panose="020B0604030504040204" pitchFamily="50" charset="-128"/>
              </a:rPr>
              <a:t>全員</a:t>
            </a:r>
            <a:r>
              <a:rPr kumimoji="1" lang="ja-JP" altLang="en-US" sz="1600" dirty="0" smtClean="0">
                <a:solidFill>
                  <a:schemeClr val="tx1"/>
                </a:solidFill>
                <a:latin typeface="メイリオ" panose="020B0604030504040204" pitchFamily="50" charset="-128"/>
                <a:ea typeface="メイリオ" panose="020B0604030504040204" pitchFamily="50" charset="-128"/>
              </a:rPr>
              <a:t>の令和</a:t>
            </a:r>
            <a:r>
              <a:rPr kumimoji="1" lang="ja-JP" altLang="en-US" sz="1600" smtClean="0">
                <a:solidFill>
                  <a:schemeClr val="tx1"/>
                </a:solidFill>
                <a:latin typeface="メイリオ" panose="020B0604030504040204" pitchFamily="50" charset="-128"/>
                <a:ea typeface="メイリオ" panose="020B0604030504040204" pitchFamily="50" charset="-128"/>
              </a:rPr>
              <a:t>４年度</a:t>
            </a:r>
            <a:r>
              <a:rPr kumimoji="1" lang="ja-JP" altLang="en-US" b="1" smtClean="0">
                <a:solidFill>
                  <a:srgbClr val="FF0000"/>
                </a:solidFill>
                <a:latin typeface="メイリオ" panose="020B0604030504040204" pitchFamily="50" charset="-128"/>
                <a:ea typeface="メイリオ" panose="020B0604030504040204" pitchFamily="50" charset="-128"/>
              </a:rPr>
              <a:t>「住民税が</a:t>
            </a:r>
            <a:r>
              <a:rPr kumimoji="1" lang="ja-JP" altLang="en-US" b="1" dirty="0" smtClean="0">
                <a:solidFill>
                  <a:srgbClr val="FF0000"/>
                </a:solidFill>
                <a:latin typeface="メイリオ" panose="020B0604030504040204" pitchFamily="50" charset="-128"/>
                <a:ea typeface="メイリオ" panose="020B0604030504040204" pitchFamily="50" charset="-128"/>
              </a:rPr>
              <a:t>非課税」</a:t>
            </a:r>
            <a:r>
              <a:rPr kumimoji="1" lang="ja-JP" altLang="en-US" sz="1600" dirty="0" smtClean="0">
                <a:solidFill>
                  <a:schemeClr val="tx1"/>
                </a:solidFill>
                <a:latin typeface="メイリオ" panose="020B0604030504040204" pitchFamily="50" charset="-128"/>
                <a:ea typeface="メイリオ" panose="020B0604030504040204" pitchFamily="50" charset="-128"/>
              </a:rPr>
              <a:t>の世帯</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4" name="角丸四角形 23"/>
          <p:cNvSpPr/>
          <p:nvPr/>
        </p:nvSpPr>
        <p:spPr>
          <a:xfrm>
            <a:off x="3505058" y="5939166"/>
            <a:ext cx="3025385" cy="1472560"/>
          </a:xfrm>
          <a:prstGeom prst="roundRect">
            <a:avLst>
              <a:gd name="adj" fmla="val 7848"/>
            </a:avLst>
          </a:prstGeom>
          <a:solidFill>
            <a:schemeClr val="bg1"/>
          </a:solidFill>
          <a:ln w="28575">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10000"/>
              </a:lnSpc>
            </a:pPr>
            <a:r>
              <a:rPr kumimoji="1" lang="ja-JP" altLang="en-US" sz="1600" b="1" dirty="0">
                <a:solidFill>
                  <a:srgbClr val="FF0000"/>
                </a:solidFill>
                <a:latin typeface="メイリオ" panose="020B0604030504040204" pitchFamily="50" charset="-128"/>
                <a:ea typeface="メイリオ" panose="020B0604030504040204" pitchFamily="50" charset="-128"/>
              </a:rPr>
              <a:t>令和４年６月１日時点</a:t>
            </a:r>
            <a:r>
              <a:rPr kumimoji="1" lang="ja-JP" altLang="en-US" sz="1600" dirty="0">
                <a:solidFill>
                  <a:schemeClr val="tx1"/>
                </a:solidFill>
                <a:latin typeface="メイリオ" panose="020B0604030504040204" pitchFamily="50" charset="-128"/>
                <a:ea typeface="メイリオ" panose="020B0604030504040204" pitchFamily="50" charset="-128"/>
              </a:rPr>
              <a:t>で厚岸町に住民票があり、世帯</a:t>
            </a:r>
            <a:r>
              <a:rPr kumimoji="1" lang="ja-JP" altLang="en-US" sz="1600" dirty="0" smtClean="0">
                <a:solidFill>
                  <a:schemeClr val="tx1"/>
                </a:solidFill>
                <a:latin typeface="メイリオ" panose="020B0604030504040204" pitchFamily="50" charset="-128"/>
                <a:ea typeface="メイリオ" panose="020B0604030504040204" pitchFamily="50" charset="-128"/>
              </a:rPr>
              <a:t>全員の令和４年度</a:t>
            </a:r>
            <a:r>
              <a:rPr kumimoji="1" lang="ja-JP" altLang="en-US" b="1" dirty="0" smtClean="0">
                <a:solidFill>
                  <a:srgbClr val="FF0000"/>
                </a:solidFill>
                <a:latin typeface="メイリオ" panose="020B0604030504040204" pitchFamily="50" charset="-128"/>
                <a:ea typeface="メイリオ" panose="020B0604030504040204" pitchFamily="50" charset="-128"/>
              </a:rPr>
              <a:t>「住民税が</a:t>
            </a:r>
            <a:r>
              <a:rPr kumimoji="1" lang="ja-JP" altLang="en-US" b="1" dirty="0" smtClean="0">
                <a:solidFill>
                  <a:srgbClr val="FF0000"/>
                </a:solidFill>
                <a:latin typeface="メイリオ" panose="020B0604030504040204" pitchFamily="50" charset="-128"/>
                <a:ea typeface="メイリオ" panose="020B0604030504040204" pitchFamily="50" charset="-128"/>
              </a:rPr>
              <a:t>非課税または均等割のみ課税」</a:t>
            </a:r>
            <a:r>
              <a:rPr kumimoji="1" lang="en-US" altLang="ja-JP" b="1" dirty="0" smtClean="0">
                <a:solidFill>
                  <a:srgbClr val="FF0000"/>
                </a:solidFill>
                <a:latin typeface="メイリオ" panose="020B0604030504040204" pitchFamily="50" charset="-128"/>
                <a:ea typeface="メイリオ" panose="020B0604030504040204" pitchFamily="50" charset="-128"/>
              </a:rPr>
              <a:t/>
            </a:r>
            <a:br>
              <a:rPr kumimoji="1" lang="en-US" altLang="ja-JP" b="1" dirty="0" smtClean="0">
                <a:solidFill>
                  <a:srgbClr val="FF0000"/>
                </a:solidFill>
                <a:latin typeface="メイリオ" panose="020B0604030504040204" pitchFamily="50" charset="-128"/>
                <a:ea typeface="メイリオ" panose="020B0604030504040204" pitchFamily="50" charset="-128"/>
              </a:rPr>
            </a:br>
            <a:r>
              <a:rPr kumimoji="1" lang="ja-JP" altLang="en-US" sz="1600" dirty="0" smtClean="0">
                <a:solidFill>
                  <a:schemeClr val="tx1"/>
                </a:solidFill>
                <a:latin typeface="メイリオ" panose="020B0604030504040204" pitchFamily="50" charset="-128"/>
                <a:ea typeface="メイリオ" panose="020B0604030504040204" pitchFamily="50" charset="-128"/>
              </a:rPr>
              <a:t>の世帯</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3"/>
          <a:stretch>
            <a:fillRect/>
          </a:stretch>
        </p:blipFill>
        <p:spPr>
          <a:xfrm>
            <a:off x="8145524" y="59683"/>
            <a:ext cx="1422000" cy="432000"/>
          </a:xfrm>
          <a:prstGeom prst="rect">
            <a:avLst/>
          </a:prstGeom>
        </p:spPr>
      </p:pic>
      <p:sp>
        <p:nvSpPr>
          <p:cNvPr id="28" name="正方形/長方形 27"/>
          <p:cNvSpPr/>
          <p:nvPr/>
        </p:nvSpPr>
        <p:spPr>
          <a:xfrm>
            <a:off x="-6802752" y="3640828"/>
            <a:ext cx="2496196" cy="492443"/>
          </a:xfrm>
          <a:prstGeom prst="rect">
            <a:avLst/>
          </a:prstGeom>
        </p:spPr>
        <p:txBody>
          <a:bodyPr wrap="none">
            <a:spAutoFit/>
          </a:bodyPr>
          <a:lstStyle/>
          <a:p>
            <a:r>
              <a:rPr kumimoji="1" lang="ja-JP" altLang="en-US" dirty="0">
                <a:latin typeface="メイリオ" panose="020B0604030504040204" pitchFamily="50" charset="-128"/>
                <a:ea typeface="メイリオ" panose="020B0604030504040204" pitchFamily="50" charset="-128"/>
              </a:rPr>
              <a:t>１世帯</a:t>
            </a:r>
            <a:r>
              <a:rPr kumimoji="1" lang="ja-JP" altLang="en-US" dirty="0" smtClean="0">
                <a:latin typeface="メイリオ" panose="020B0604030504040204" pitchFamily="50" charset="-128"/>
                <a:ea typeface="メイリオ" panose="020B0604030504040204" pitchFamily="50" charset="-128"/>
              </a:rPr>
              <a:t>あたり</a:t>
            </a:r>
            <a:r>
              <a:rPr kumimoji="1" lang="en-US" altLang="ja-JP" sz="2600" spc="100" dirty="0" smtClean="0">
                <a:latin typeface="メイリオ" panose="020B0604030504040204" pitchFamily="50" charset="-128"/>
                <a:ea typeface="メイリオ" panose="020B0604030504040204" pitchFamily="50" charset="-128"/>
              </a:rPr>
              <a:t>10</a:t>
            </a:r>
            <a:r>
              <a:rPr kumimoji="1" lang="ja-JP" altLang="en-US" spc="100" dirty="0" smtClean="0">
                <a:latin typeface="メイリオ" panose="020B0604030504040204" pitchFamily="50" charset="-128"/>
                <a:ea typeface="メイリオ" panose="020B0604030504040204" pitchFamily="50" charset="-128"/>
              </a:rPr>
              <a:t>万円</a:t>
            </a:r>
            <a:endParaRPr kumimoji="1" lang="ja-JP" altLang="en-US" spc="100"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3583763" y="4133271"/>
            <a:ext cx="3322779" cy="600164"/>
          </a:xfrm>
          <a:prstGeom prst="rect">
            <a:avLst/>
          </a:prstGeom>
        </p:spPr>
        <p:txBody>
          <a:bodyPr wrap="square">
            <a:spAutoFit/>
          </a:bodyPr>
          <a:lstStyle/>
          <a:p>
            <a:pPr>
              <a:lnSpc>
                <a:spcPct val="110000"/>
              </a:lnSpc>
            </a:pPr>
            <a:r>
              <a:rPr kumimoji="1" lang="en-US" altLang="ja-JP" sz="1500" u="sng" dirty="0" smtClean="0">
                <a:latin typeface="メイリオ" panose="020B0604030504040204" pitchFamily="50" charset="-128"/>
                <a:ea typeface="メイリオ" panose="020B0604030504040204" pitchFamily="50" charset="-128"/>
              </a:rPr>
              <a:t>10</a:t>
            </a:r>
            <a:r>
              <a:rPr kumimoji="1" lang="ja-JP" altLang="en-US" sz="1500" u="sng" dirty="0">
                <a:latin typeface="メイリオ" panose="020B0604030504040204" pitchFamily="50" charset="-128"/>
                <a:ea typeface="メイリオ" panose="020B0604030504040204" pitchFamily="50" charset="-128"/>
              </a:rPr>
              <a:t>月下旬～</a:t>
            </a:r>
            <a:r>
              <a:rPr kumimoji="1" lang="en-US" altLang="ja-JP" sz="1500" u="sng" dirty="0">
                <a:latin typeface="メイリオ" panose="020B0604030504040204" pitchFamily="50" charset="-128"/>
                <a:ea typeface="メイリオ" panose="020B0604030504040204" pitchFamily="50" charset="-128"/>
              </a:rPr>
              <a:t>11</a:t>
            </a:r>
            <a:r>
              <a:rPr kumimoji="1" lang="ja-JP" altLang="en-US" sz="1500" u="sng" dirty="0">
                <a:latin typeface="メイリオ" panose="020B0604030504040204" pitchFamily="50" charset="-128"/>
                <a:ea typeface="メイリオ" panose="020B0604030504040204" pitchFamily="50" charset="-128"/>
              </a:rPr>
              <a:t>月以降、順次</a:t>
            </a:r>
            <a:r>
              <a:rPr kumimoji="1" lang="ja-JP" altLang="en-US" sz="1500" u="sng" dirty="0" smtClean="0">
                <a:latin typeface="メイリオ" panose="020B0604030504040204" pitchFamily="50" charset="-128"/>
                <a:ea typeface="メイリオ" panose="020B0604030504040204" pitchFamily="50" charset="-128"/>
              </a:rPr>
              <a:t>振込み</a:t>
            </a:r>
            <a:endParaRPr kumimoji="1" lang="en-US" altLang="ja-JP" sz="1500" u="sng" dirty="0" smtClean="0">
              <a:latin typeface="メイリオ" panose="020B0604030504040204" pitchFamily="50" charset="-128"/>
              <a:ea typeface="メイリオ" panose="020B0604030504040204" pitchFamily="50" charset="-128"/>
            </a:endParaRPr>
          </a:p>
          <a:p>
            <a:pPr>
              <a:lnSpc>
                <a:spcPct val="110000"/>
              </a:lnSpc>
            </a:pPr>
            <a:r>
              <a:rPr kumimoji="1" lang="ja-JP" altLang="en-US" sz="1500" u="sng" dirty="0" smtClean="0">
                <a:latin typeface="メイリオ" panose="020B0604030504040204" pitchFamily="50" charset="-128"/>
                <a:ea typeface="メイリオ" panose="020B0604030504040204" pitchFamily="50" charset="-128"/>
              </a:rPr>
              <a:t>予定</a:t>
            </a:r>
            <a:endParaRPr kumimoji="1" lang="ja-JP" altLang="en-US" sz="1500" u="sng" dirty="0">
              <a:latin typeface="メイリオ" panose="020B0604030504040204" pitchFamily="50" charset="-128"/>
              <a:ea typeface="メイリオ" panose="020B0604030504040204" pitchFamily="50" charset="-128"/>
            </a:endParaRPr>
          </a:p>
        </p:txBody>
      </p:sp>
      <p:sp>
        <p:nvSpPr>
          <p:cNvPr id="51" name="正方形/長方形 50"/>
          <p:cNvSpPr/>
          <p:nvPr/>
        </p:nvSpPr>
        <p:spPr>
          <a:xfrm>
            <a:off x="27380" y="3630674"/>
            <a:ext cx="3348000" cy="360000"/>
          </a:xfrm>
          <a:prstGeom prst="rect">
            <a:avLst/>
          </a:prstGeom>
          <a:solidFill>
            <a:schemeClr val="accent1">
              <a:lumMod val="40000"/>
              <a:lumOff val="6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52" name="正方形/長方形 51"/>
          <p:cNvSpPr/>
          <p:nvPr/>
        </p:nvSpPr>
        <p:spPr>
          <a:xfrm>
            <a:off x="330334" y="3640828"/>
            <a:ext cx="3051619"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smtClean="0">
                <a:solidFill>
                  <a:schemeClr val="bg1"/>
                </a:solidFill>
                <a:latin typeface="メイリオ" panose="020B0604030504040204" pitchFamily="50" charset="-128"/>
                <a:ea typeface="メイリオ" panose="020B0604030504040204" pitchFamily="50" charset="-128"/>
              </a:rPr>
              <a:t>給付金の支給額</a:t>
            </a:r>
            <a:endParaRPr kumimoji="1" lang="ja-JP" altLang="en-US" sz="2200" b="1" spc="200" dirty="0">
              <a:solidFill>
                <a:schemeClr val="bg1"/>
              </a:solidFill>
              <a:latin typeface="メイリオ" panose="020B0604030504040204" pitchFamily="50" charset="-128"/>
              <a:ea typeface="メイリオ" panose="020B0604030504040204" pitchFamily="50" charset="-128"/>
            </a:endParaRPr>
          </a:p>
        </p:txBody>
      </p:sp>
      <p:sp>
        <p:nvSpPr>
          <p:cNvPr id="53" name="正方形/長方形 52"/>
          <p:cNvSpPr/>
          <p:nvPr/>
        </p:nvSpPr>
        <p:spPr>
          <a:xfrm>
            <a:off x="3435573" y="3640828"/>
            <a:ext cx="3348000" cy="360000"/>
          </a:xfrm>
          <a:prstGeom prst="rect">
            <a:avLst/>
          </a:prstGeom>
          <a:solidFill>
            <a:schemeClr val="accent1">
              <a:lumMod val="20000"/>
              <a:lumOff val="8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54" name="正方形/長方形 53"/>
          <p:cNvSpPr/>
          <p:nvPr/>
        </p:nvSpPr>
        <p:spPr>
          <a:xfrm>
            <a:off x="3751757" y="3650558"/>
            <a:ext cx="3038472"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000" b="1" spc="200" dirty="0" smtClean="0">
                <a:solidFill>
                  <a:schemeClr val="bg1"/>
                </a:solidFill>
                <a:latin typeface="メイリオ" panose="020B0604030504040204" pitchFamily="50" charset="-128"/>
                <a:ea typeface="メイリオ" panose="020B0604030504040204" pitchFamily="50" charset="-128"/>
              </a:rPr>
              <a:t>給付金の支給開始時期</a:t>
            </a:r>
            <a:endParaRPr kumimoji="1" lang="ja-JP" altLang="en-US" sz="2000" b="1" spc="200" dirty="0">
              <a:solidFill>
                <a:schemeClr val="bg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0" y="606622"/>
            <a:ext cx="6858000" cy="1208023"/>
          </a:xfrm>
          <a:prstGeom prst="rect">
            <a:avLst/>
          </a:prstGeom>
        </p:spPr>
        <p:txBody>
          <a:bodyPr wrap="square">
            <a:spAutoFit/>
          </a:bodyPr>
          <a:lstStyle/>
          <a:p>
            <a:pPr lvl="0" algn="ctr">
              <a:lnSpc>
                <a:spcPts val="3000"/>
              </a:lnSpc>
            </a:pPr>
            <a:r>
              <a:rPr kumimoji="1" lang="ja-JP" altLang="en-US" sz="2600" b="1" spc="200" dirty="0" smtClean="0">
                <a:latin typeface="メイリオ" panose="020B0604030504040204" pitchFamily="50" charset="-128"/>
                <a:ea typeface="メイリオ" panose="020B0604030504040204" pitchFamily="50" charset="-128"/>
              </a:rPr>
              <a:t>厚岸町非課税世帯等物価高騰対策給付金</a:t>
            </a:r>
            <a:r>
              <a:rPr kumimoji="1" lang="ja-JP" altLang="en-US" sz="1600" b="1" spc="200" dirty="0" smtClean="0">
                <a:latin typeface="メイリオ" panose="020B0604030504040204" pitchFamily="50" charset="-128"/>
                <a:ea typeface="メイリオ" panose="020B0604030504040204" pitchFamily="50" charset="-128"/>
              </a:rPr>
              <a:t>（</a:t>
            </a:r>
            <a:r>
              <a:rPr kumimoji="1" lang="en-US" altLang="ja-JP" sz="1600" b="1" spc="200" dirty="0" smtClean="0">
                <a:latin typeface="メイリオ" panose="020B0604030504040204" pitchFamily="50" charset="-128"/>
                <a:ea typeface="メイリオ" panose="020B0604030504040204" pitchFamily="50" charset="-128"/>
              </a:rPr>
              <a:t>12,000</a:t>
            </a:r>
            <a:r>
              <a:rPr kumimoji="1" lang="ja-JP" altLang="en-US" sz="1600" b="1" spc="200" dirty="0" smtClean="0">
                <a:latin typeface="メイリオ" panose="020B0604030504040204" pitchFamily="50" charset="-128"/>
                <a:ea typeface="メイリオ" panose="020B0604030504040204" pitchFamily="50" charset="-128"/>
              </a:rPr>
              <a:t>円</a:t>
            </a:r>
            <a:r>
              <a:rPr kumimoji="1" lang="en-US" altLang="ja-JP" sz="1600" b="1" spc="200" dirty="0" smtClean="0">
                <a:latin typeface="メイリオ" panose="020B0604030504040204" pitchFamily="50" charset="-128"/>
                <a:ea typeface="メイリオ" panose="020B0604030504040204" pitchFamily="50" charset="-128"/>
              </a:rPr>
              <a:t>/1</a:t>
            </a:r>
            <a:r>
              <a:rPr kumimoji="1" lang="ja-JP" altLang="en-US" sz="1600" b="1" spc="200" dirty="0" smtClean="0">
                <a:latin typeface="メイリオ" panose="020B0604030504040204" pitchFamily="50" charset="-128"/>
                <a:ea typeface="メイリオ" panose="020B0604030504040204" pitchFamily="50" charset="-128"/>
              </a:rPr>
              <a:t>世帯）</a:t>
            </a:r>
            <a:r>
              <a:rPr kumimoji="1" lang="ja-JP" altLang="en-US" sz="2600" b="1" spc="200" dirty="0" smtClean="0">
                <a:latin typeface="メイリオ" panose="020B0604030504040204" pitchFamily="50" charset="-128"/>
                <a:ea typeface="メイリオ" panose="020B0604030504040204" pitchFamily="50" charset="-128"/>
              </a:rPr>
              <a:t>の</a:t>
            </a:r>
            <a:r>
              <a:rPr kumimoji="1" lang="ja-JP" altLang="en-US" sz="2600" b="1" spc="200" dirty="0">
                <a:latin typeface="メイリオ" panose="020B0604030504040204" pitchFamily="50" charset="-128"/>
                <a:ea typeface="メイリオ" panose="020B0604030504040204" pitchFamily="50" charset="-128"/>
              </a:rPr>
              <a:t>ご案内</a:t>
            </a:r>
            <a:endParaRPr kumimoji="1" lang="en-US" altLang="ja-JP" sz="2600" b="1" spc="200" dirty="0">
              <a:latin typeface="メイリオ" panose="020B0604030504040204" pitchFamily="50" charset="-128"/>
              <a:ea typeface="メイリオ" panose="020B0604030504040204" pitchFamily="50" charset="-128"/>
            </a:endParaRPr>
          </a:p>
          <a:p>
            <a:pPr lvl="0" algn="ctr">
              <a:spcBef>
                <a:spcPts val="300"/>
              </a:spcBef>
            </a:pPr>
            <a:r>
              <a:rPr kumimoji="1" lang="ja-JP" altLang="en-US" sz="2000" spc="250" dirty="0">
                <a:latin typeface="メイリオ" panose="020B0604030504040204" pitchFamily="50" charset="-128"/>
                <a:ea typeface="メイリオ" panose="020B0604030504040204" pitchFamily="50" charset="-128"/>
              </a:rPr>
              <a:t>受給には手続きが必要です</a:t>
            </a:r>
          </a:p>
        </p:txBody>
      </p:sp>
      <p:sp>
        <p:nvSpPr>
          <p:cNvPr id="11" name="正方形/長方形 10"/>
          <p:cNvSpPr/>
          <p:nvPr/>
        </p:nvSpPr>
        <p:spPr>
          <a:xfrm>
            <a:off x="-5019819" y="407468"/>
            <a:ext cx="2018501" cy="261610"/>
          </a:xfrm>
          <a:prstGeom prst="rect">
            <a:avLst/>
          </a:prstGeom>
        </p:spPr>
        <p:txBody>
          <a:bodyPr wrap="none">
            <a:spAutoFit/>
          </a:bodyPr>
          <a:lstStyle/>
          <a:p>
            <a:r>
              <a:rPr kumimoji="1" lang="en-US" altLang="ja-JP" sz="1100" dirty="0"/>
              <a:t>【</a:t>
            </a:r>
            <a:r>
              <a:rPr kumimoji="1" lang="ja-JP" altLang="en-US" sz="1100" dirty="0" smtClean="0"/>
              <a:t>令和</a:t>
            </a:r>
            <a:r>
              <a:rPr kumimoji="1" lang="ja-JP" altLang="en-US" sz="1100" dirty="0"/>
              <a:t>４年６月１日</a:t>
            </a:r>
            <a:r>
              <a:rPr kumimoji="1" lang="ja-JP" altLang="en-US" sz="1100" dirty="0" smtClean="0"/>
              <a:t>以降版</a:t>
            </a:r>
            <a:r>
              <a:rPr kumimoji="1" lang="en-US" altLang="ja-JP" sz="1100" dirty="0" smtClean="0"/>
              <a:t>】</a:t>
            </a:r>
            <a:endParaRPr kumimoji="1" lang="ja-JP" altLang="en-US" sz="1100" dirty="0"/>
          </a:p>
        </p:txBody>
      </p:sp>
      <p:pic>
        <p:nvPicPr>
          <p:cNvPr id="30" name="図 2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4298" y="52205"/>
            <a:ext cx="615922" cy="477087"/>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5752216" y="146290"/>
            <a:ext cx="877163"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厚岸町</a:t>
            </a:r>
            <a:endParaRPr kumimoji="1" lang="en-US" altLang="ja-JP" b="1" dirty="0" smtClean="0">
              <a:latin typeface="メイリオ" panose="020B0604030504040204" pitchFamily="50" charset="-128"/>
              <a:ea typeface="メイリオ" panose="020B0604030504040204" pitchFamily="50" charset="-128"/>
            </a:endParaRPr>
          </a:p>
        </p:txBody>
      </p:sp>
      <p:sp>
        <p:nvSpPr>
          <p:cNvPr id="32" name="正方形/長方形 31"/>
          <p:cNvSpPr/>
          <p:nvPr/>
        </p:nvSpPr>
        <p:spPr>
          <a:xfrm>
            <a:off x="330334" y="4088703"/>
            <a:ext cx="3173563" cy="738664"/>
          </a:xfrm>
          <a:prstGeom prst="rect">
            <a:avLst/>
          </a:prstGeom>
        </p:spPr>
        <p:txBody>
          <a:bodyPr wrap="square">
            <a:spAutoFit/>
          </a:bodyPr>
          <a:lstStyle/>
          <a:p>
            <a:r>
              <a:rPr kumimoji="1" lang="ja-JP" altLang="en-US" dirty="0">
                <a:latin typeface="メイリオ" panose="020B0604030504040204" pitchFamily="50" charset="-128"/>
                <a:ea typeface="メイリオ" panose="020B0604030504040204" pitchFamily="50" charset="-128"/>
              </a:rPr>
              <a:t>１世帯</a:t>
            </a:r>
            <a:r>
              <a:rPr kumimoji="1" lang="ja-JP" altLang="en-US" dirty="0" smtClean="0">
                <a:latin typeface="メイリオ" panose="020B0604030504040204" pitchFamily="50" charset="-128"/>
                <a:ea typeface="メイリオ" panose="020B0604030504040204" pitchFamily="50" charset="-128"/>
              </a:rPr>
              <a:t>あたり</a:t>
            </a:r>
            <a:r>
              <a:rPr kumimoji="1" lang="en-US" altLang="ja-JP" sz="2600" spc="100" dirty="0" smtClean="0">
                <a:latin typeface="メイリオ" panose="020B0604030504040204" pitchFamily="50" charset="-128"/>
                <a:ea typeface="メイリオ" panose="020B0604030504040204" pitchFamily="50" charset="-128"/>
              </a:rPr>
              <a:t>12,000</a:t>
            </a:r>
            <a:r>
              <a:rPr kumimoji="1" lang="ja-JP" altLang="en-US" spc="100" dirty="0" smtClean="0">
                <a:latin typeface="メイリオ" panose="020B0604030504040204" pitchFamily="50" charset="-128"/>
                <a:ea typeface="メイリオ" panose="020B0604030504040204" pitchFamily="50" charset="-128"/>
              </a:rPr>
              <a:t>円</a:t>
            </a:r>
            <a:endParaRPr kumimoji="1" lang="en-US" altLang="ja-JP" spc="100" dirty="0" smtClean="0">
              <a:latin typeface="メイリオ" panose="020B0604030504040204" pitchFamily="50" charset="-128"/>
              <a:ea typeface="メイリオ" panose="020B0604030504040204" pitchFamily="50" charset="-128"/>
            </a:endParaRPr>
          </a:p>
          <a:p>
            <a:pPr algn="ctr"/>
            <a:r>
              <a:rPr kumimoji="1" lang="ja-JP" altLang="en-US" sz="1600" spc="100" dirty="0" smtClean="0">
                <a:latin typeface="メイリオ" panose="020B0604030504040204" pitchFamily="50" charset="-128"/>
                <a:ea typeface="メイリオ" panose="020B0604030504040204" pitchFamily="50" charset="-128"/>
              </a:rPr>
              <a:t>（原則口座振込</a:t>
            </a:r>
            <a:r>
              <a:rPr kumimoji="1" lang="ja-JP" altLang="en-US" sz="1600" spc="100" dirty="0" smtClean="0">
                <a:latin typeface="メイリオ" panose="020B0604030504040204" pitchFamily="50" charset="-128"/>
                <a:ea typeface="メイリオ" panose="020B0604030504040204" pitchFamily="50" charset="-128"/>
              </a:rPr>
              <a:t>）</a:t>
            </a:r>
            <a:endParaRPr kumimoji="1" lang="en-US" altLang="ja-JP" sz="1600" spc="100" dirty="0" smtClean="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16981" y="7733958"/>
            <a:ext cx="6624000" cy="1754326"/>
          </a:xfrm>
          <a:prstGeom prst="rect">
            <a:avLst/>
          </a:prstGeom>
          <a:solidFill>
            <a:schemeClr val="accent1">
              <a:lumMod val="20000"/>
              <a:lumOff val="80000"/>
            </a:schemeClr>
          </a:solid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「住民税均等割</a:t>
            </a:r>
            <a:r>
              <a:rPr kumimoji="1" lang="ja-JP" altLang="en-US" dirty="0" smtClean="0">
                <a:latin typeface="メイリオ" panose="020B0604030504040204" pitchFamily="50" charset="-128"/>
                <a:ea typeface="メイリオ" panose="020B0604030504040204" pitchFamily="50" charset="-128"/>
              </a:rPr>
              <a:t>のみ課税世帯」とは</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住民税の</a:t>
            </a:r>
            <a:r>
              <a:rPr kumimoji="1" lang="ja-JP" altLang="en-US" dirty="0" smtClean="0">
                <a:latin typeface="メイリオ" panose="020B0604030504040204" pitchFamily="50" charset="-128"/>
                <a:ea typeface="メイリオ" panose="020B0604030504040204" pitchFamily="50" charset="-128"/>
              </a:rPr>
              <a:t>「</a:t>
            </a:r>
            <a:r>
              <a:rPr kumimoji="1" lang="zh-CN" altLang="en-US" dirty="0" smtClean="0">
                <a:latin typeface="メイリオ" panose="020B0604030504040204" pitchFamily="50" charset="-128"/>
                <a:ea typeface="メイリオ" panose="020B0604030504040204" pitchFamily="50" charset="-128"/>
              </a:rPr>
              <a:t>納税通知書</a:t>
            </a:r>
            <a:r>
              <a:rPr kumimoji="1" lang="ja-JP" altLang="en-US" dirty="0" smtClean="0">
                <a:latin typeface="メイリオ" panose="020B0604030504040204" pitchFamily="50" charset="-128"/>
                <a:ea typeface="メイリオ" panose="020B0604030504040204" pitchFamily="50" charset="-128"/>
              </a:rPr>
              <a:t>」又は「課税証明書」に記載されて</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いる「所得割」の額が０円の方</a:t>
            </a:r>
            <a:endParaRPr kumimoji="1" lang="en-US" altLang="ja-JP" dirty="0">
              <a:latin typeface="メイリオ" panose="020B0604030504040204" pitchFamily="50" charset="-128"/>
              <a:ea typeface="メイリオ" panose="020B0604030504040204" pitchFamily="50" charset="-128"/>
            </a:endParaRPr>
          </a:p>
          <a:p>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対象世帯例　</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　　例１）</a:t>
            </a:r>
            <a:r>
              <a:rPr kumimoji="1" lang="ja-JP" altLang="en-US" dirty="0" smtClean="0">
                <a:latin typeface="メイリオ" panose="020B0604030504040204" pitchFamily="50" charset="-128"/>
                <a:ea typeface="メイリオ" panose="020B0604030504040204" pitchFamily="50" charset="-128"/>
              </a:rPr>
              <a:t>「住民税均等割</a:t>
            </a:r>
            <a:r>
              <a:rPr kumimoji="1" lang="ja-JP" altLang="en-US" dirty="0" smtClean="0">
                <a:latin typeface="メイリオ" panose="020B0604030504040204" pitchFamily="50" charset="-128"/>
                <a:ea typeface="メイリオ" panose="020B0604030504040204" pitchFamily="50" charset="-128"/>
              </a:rPr>
              <a:t>のみ課税者」の世帯　　　</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　　例２）</a:t>
            </a:r>
            <a:r>
              <a:rPr kumimoji="1" lang="ja-JP" altLang="en-US" dirty="0" smtClean="0">
                <a:latin typeface="メイリオ" panose="020B0604030504040204" pitchFamily="50" charset="-128"/>
                <a:ea typeface="メイリオ" panose="020B0604030504040204" pitchFamily="50" charset="-128"/>
              </a:rPr>
              <a:t>「住民税均等割</a:t>
            </a:r>
            <a:r>
              <a:rPr kumimoji="1" lang="ja-JP" altLang="en-US" dirty="0" smtClean="0">
                <a:latin typeface="メイリオ" panose="020B0604030504040204" pitchFamily="50" charset="-128"/>
                <a:ea typeface="メイリオ" panose="020B0604030504040204" pitchFamily="50" charset="-128"/>
              </a:rPr>
              <a:t>のみ課税者」＋「非課税者」の世帯</a:t>
            </a:r>
            <a:endParaRPr kumimoji="1" lang="en-US" altLang="ja-JP"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23572" y="9488284"/>
            <a:ext cx="6624000" cy="369332"/>
          </a:xfrm>
          <a:prstGeom prst="rect">
            <a:avLst/>
          </a:prstGeom>
          <a:noFill/>
        </p:spPr>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rPr>
              <a:t>申請手続きの詳細は裏面をご確認ください。</a:t>
            </a: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30334" y="4812280"/>
            <a:ext cx="6299045" cy="369332"/>
          </a:xfrm>
          <a:prstGeom prst="rect">
            <a:avLst/>
          </a:prstGeom>
          <a:solidFill>
            <a:schemeClr val="accent1">
              <a:lumMod val="20000"/>
              <a:lumOff val="80000"/>
            </a:schemeClr>
          </a:solidFill>
        </p:spPr>
        <p:txBody>
          <a:bodyPr wrap="square" rtlCol="0">
            <a:spAutoFit/>
          </a:bodyPr>
          <a:lstStyle/>
          <a:p>
            <a:pPr algn="ctr"/>
            <a:r>
              <a:rPr kumimoji="1" lang="en-US" altLang="ja-JP" spc="100" dirty="0" smtClean="0">
                <a:latin typeface="メイリオ" panose="020B0604030504040204" pitchFamily="50" charset="-128"/>
                <a:ea typeface="メイリオ" panose="020B0604030504040204" pitchFamily="50" charset="-128"/>
              </a:rPr>
              <a:t>※</a:t>
            </a:r>
            <a:r>
              <a:rPr kumimoji="1" lang="ja-JP" altLang="en-US" spc="100" dirty="0" smtClean="0">
                <a:latin typeface="メイリオ" panose="020B0604030504040204" pitchFamily="50" charset="-128"/>
                <a:ea typeface="メイリオ" panose="020B0604030504040204" pitchFamily="50" charset="-128"/>
              </a:rPr>
              <a:t>本給付</a:t>
            </a:r>
            <a:r>
              <a:rPr kumimoji="1" lang="ja-JP" altLang="en-US" spc="100" dirty="0">
                <a:latin typeface="メイリオ" panose="020B0604030504040204" pitchFamily="50" charset="-128"/>
                <a:ea typeface="メイリオ" panose="020B0604030504040204" pitchFamily="50" charset="-128"/>
              </a:rPr>
              <a:t>金</a:t>
            </a:r>
            <a:r>
              <a:rPr kumimoji="1" lang="ja-JP" altLang="en-US" spc="100" dirty="0" smtClean="0">
                <a:latin typeface="メイリオ" panose="020B0604030504040204" pitchFamily="50" charset="-128"/>
                <a:ea typeface="メイリオ" panose="020B0604030504040204" pitchFamily="50" charset="-128"/>
              </a:rPr>
              <a:t>は、課税所得に含まれます</a:t>
            </a:r>
            <a:r>
              <a:rPr kumimoji="1" lang="ja-JP" altLang="en-US" spc="100" dirty="0">
                <a:latin typeface="メイリオ" panose="020B0604030504040204" pitchFamily="50" charset="-128"/>
                <a:ea typeface="メイリオ" panose="020B0604030504040204" pitchFamily="50" charset="-128"/>
              </a:rPr>
              <a:t>。</a:t>
            </a:r>
            <a:endParaRPr kumimoji="1" lang="ja-JP" altLang="en-US"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683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236520" y="1615347"/>
            <a:ext cx="6624000" cy="801552"/>
          </a:xfrm>
          <a:prstGeom prst="rect">
            <a:avLst/>
          </a:prstGeom>
          <a:no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t" anchorCtr="0">
            <a:spAutoFit/>
          </a:bodyPr>
          <a:lstStyle/>
          <a:p>
            <a:pPr marL="285750" indent="-285750">
              <a:buFont typeface="Wingdings" panose="05000000000000000000" pitchFamily="2" charset="2"/>
              <a:buChar char="l"/>
            </a:pPr>
            <a:r>
              <a:rPr kumimoji="1" lang="ja-JP" altLang="en-US" sz="1200" dirty="0" smtClean="0">
                <a:solidFill>
                  <a:schemeClr val="tx1"/>
                </a:solidFill>
                <a:latin typeface="メイリオ" panose="020B0604030504040204" pitchFamily="50" charset="-128"/>
                <a:ea typeface="メイリオ" panose="020B0604030504040204" pitchFamily="50" charset="-128"/>
              </a:rPr>
              <a:t>対象となる世帯には、基準日</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u="sng" dirty="0" smtClean="0">
                <a:solidFill>
                  <a:schemeClr val="tx1"/>
                </a:solidFill>
                <a:latin typeface="メイリオ" panose="020B0604030504040204" pitchFamily="50" charset="-128"/>
                <a:ea typeface="メイリオ" panose="020B0604030504040204" pitchFamily="50" charset="-128"/>
              </a:rPr>
              <a:t>令和３年</a:t>
            </a:r>
            <a:r>
              <a:rPr kumimoji="1" lang="en-US" altLang="ja-JP" sz="1200" u="sng" dirty="0" smtClean="0">
                <a:solidFill>
                  <a:schemeClr val="tx1"/>
                </a:solidFill>
                <a:latin typeface="メイリオ" panose="020B0604030504040204" pitchFamily="50" charset="-128"/>
                <a:ea typeface="メイリオ" panose="020B0604030504040204" pitchFamily="50" charset="-128"/>
              </a:rPr>
              <a:t>12</a:t>
            </a:r>
            <a:r>
              <a:rPr kumimoji="1" lang="ja-JP" altLang="en-US" sz="1200" u="sng" dirty="0" smtClean="0">
                <a:solidFill>
                  <a:schemeClr val="tx1"/>
                </a:solidFill>
                <a:latin typeface="メイリオ" panose="020B0604030504040204" pitchFamily="50" charset="-128"/>
                <a:ea typeface="メイリオ" panose="020B0604030504040204" pitchFamily="50" charset="-128"/>
              </a:rPr>
              <a:t>月</a:t>
            </a:r>
            <a:r>
              <a:rPr kumimoji="1" lang="en-US" altLang="ja-JP" sz="1200" u="sng" dirty="0" smtClean="0">
                <a:solidFill>
                  <a:schemeClr val="tx1"/>
                </a:solidFill>
                <a:latin typeface="メイリオ" panose="020B0604030504040204" pitchFamily="50" charset="-128"/>
                <a:ea typeface="メイリオ" panose="020B0604030504040204" pitchFamily="50" charset="-128"/>
              </a:rPr>
              <a:t>10</a:t>
            </a:r>
            <a:r>
              <a:rPr kumimoji="1" lang="ja-JP" altLang="en-US" sz="1200" u="sng" dirty="0" smtClean="0">
                <a:solidFill>
                  <a:schemeClr val="tx1"/>
                </a:solidFill>
                <a:latin typeface="メイリオ" panose="020B0604030504040204" pitchFamily="50" charset="-128"/>
                <a:ea typeface="メイリオ" panose="020B0604030504040204" pitchFamily="50" charset="-128"/>
              </a:rPr>
              <a:t>日</a:t>
            </a:r>
            <a:r>
              <a:rPr kumimoji="1" lang="en-US" altLang="ja-JP" sz="1200" u="sng" dirty="0" smtClean="0">
                <a:solidFill>
                  <a:schemeClr val="tx1"/>
                </a:solidFill>
                <a:latin typeface="メイリオ" panose="020B0604030504040204" pitchFamily="50" charset="-128"/>
                <a:ea typeface="メイリオ" panose="020B0604030504040204" pitchFamily="50" charset="-128"/>
              </a:rPr>
              <a:t>)</a:t>
            </a:r>
            <a:r>
              <a:rPr kumimoji="1" lang="ja-JP" altLang="en-US" sz="1200" u="sng" dirty="0" smtClean="0">
                <a:solidFill>
                  <a:schemeClr val="tx1"/>
                </a:solidFill>
                <a:latin typeface="メイリオ" panose="020B0604030504040204" pitchFamily="50" charset="-128"/>
                <a:ea typeface="メイリオ" panose="020B0604030504040204" pitchFamily="50" charset="-128"/>
              </a:rPr>
              <a:t>時点</a:t>
            </a:r>
            <a:r>
              <a:rPr kumimoji="1" lang="ja-JP" altLang="en-US" sz="1200" u="sng" dirty="0">
                <a:solidFill>
                  <a:schemeClr val="tx1"/>
                </a:solidFill>
                <a:latin typeface="メイリオ" panose="020B0604030504040204" pitchFamily="50" charset="-128"/>
                <a:ea typeface="メイリオ" panose="020B0604030504040204" pitchFamily="50" charset="-128"/>
              </a:rPr>
              <a:t>でお住まいの市区町村から</a:t>
            </a: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rPr>
              <a:t>　　　　　　　給付内容や確認事項が書かれた確認書が届きます。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285750" indent="-285750">
              <a:spcBef>
                <a:spcPts val="600"/>
              </a:spcBef>
              <a:buFont typeface="Wingdings" panose="05000000000000000000" pitchFamily="2" charset="2"/>
              <a:buChar char="l"/>
            </a:pPr>
            <a:r>
              <a:rPr kumimoji="1" lang="ja-JP" altLang="en-US" sz="1200" dirty="0" smtClean="0">
                <a:solidFill>
                  <a:schemeClr val="tx1"/>
                </a:solidFill>
                <a:latin typeface="メイリオ" panose="020B0604030504040204" pitchFamily="50" charset="-128"/>
                <a:ea typeface="メイリオ" panose="020B0604030504040204" pitchFamily="50" charset="-128"/>
              </a:rPr>
              <a:t>確認書の内容（支給要件、振込先等）を確認して、市区町村に</a:t>
            </a:r>
            <a:r>
              <a:rPr kumimoji="1" lang="ja-JP" altLang="en-US" sz="1600" b="1" u="sng" spc="90" dirty="0" smtClean="0">
                <a:solidFill>
                  <a:srgbClr val="FF0000"/>
                </a:solidFill>
                <a:latin typeface="メイリオ" panose="020B0604030504040204" pitchFamily="50" charset="-128"/>
                <a:ea typeface="メイリオ" panose="020B0604030504040204" pitchFamily="50" charset="-128"/>
              </a:rPr>
              <a:t>返信してください</a:t>
            </a:r>
            <a:r>
              <a:rPr kumimoji="1" lang="ja-JP" altLang="en-US" sz="1200" dirty="0" smtClean="0">
                <a:solidFill>
                  <a:schemeClr val="tx1"/>
                </a:solidFill>
                <a:latin typeface="メイリオ" panose="020B0604030504040204" pitchFamily="50" charset="-128"/>
                <a:ea typeface="メイリオ" panose="020B0604030504040204" pitchFamily="50" charset="-128"/>
              </a:rPr>
              <a:t>。</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8157303" y="2874230"/>
            <a:ext cx="6624000" cy="801552"/>
          </a:xfrm>
          <a:prstGeom prst="rect">
            <a:avLst/>
          </a:prstGeom>
          <a:no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t" anchorCtr="0">
            <a:spAutoFit/>
          </a:bodyPr>
          <a:lstStyle/>
          <a:p>
            <a:pPr marL="285750" indent="-285750">
              <a:spcBef>
                <a:spcPts val="600"/>
              </a:spcBef>
              <a:buFont typeface="Wingdings" panose="05000000000000000000" pitchFamily="2" charset="2"/>
              <a:buChar char="l"/>
            </a:pPr>
            <a:r>
              <a:rPr kumimoji="1" lang="ja-JP" altLang="en-US" sz="1200" dirty="0" smtClean="0">
                <a:solidFill>
                  <a:schemeClr val="tx1"/>
                </a:solidFill>
                <a:latin typeface="メイリオ" panose="020B0604030504040204" pitchFamily="50" charset="-128"/>
                <a:ea typeface="メイリオ" panose="020B0604030504040204" pitchFamily="50" charset="-128"/>
              </a:rPr>
              <a:t>給付金を受け取るには、</a:t>
            </a:r>
            <a:r>
              <a:rPr kumimoji="1" lang="ja-JP" altLang="en-US" sz="1600" b="1" u="sng" spc="90" dirty="0" smtClean="0">
                <a:solidFill>
                  <a:srgbClr val="FF0000"/>
                </a:solidFill>
                <a:latin typeface="メイリオ" panose="020B0604030504040204" pitchFamily="50" charset="-128"/>
                <a:ea typeface="メイリオ" panose="020B0604030504040204" pitchFamily="50" charset="-128"/>
              </a:rPr>
              <a:t>申請が必要</a:t>
            </a:r>
            <a:r>
              <a:rPr kumimoji="1" lang="ja-JP" altLang="en-US" sz="1200" dirty="0" smtClean="0">
                <a:solidFill>
                  <a:schemeClr val="tx1"/>
                </a:solidFill>
                <a:latin typeface="メイリオ" panose="020B0604030504040204" pitchFamily="50" charset="-128"/>
                <a:ea typeface="メイリオ" panose="020B0604030504040204" pitchFamily="50" charset="-128"/>
              </a:rPr>
              <a:t>です。</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285750" indent="-285750">
              <a:spcBef>
                <a:spcPts val="600"/>
              </a:spcBef>
              <a:buFont typeface="Wingdings" panose="05000000000000000000" pitchFamily="2" charset="2"/>
              <a:buChar char="l"/>
            </a:pPr>
            <a:r>
              <a:rPr kumimoji="1" lang="ja-JP" altLang="en-US" sz="1200" dirty="0" smtClean="0">
                <a:solidFill>
                  <a:schemeClr val="tx1"/>
                </a:solidFill>
                <a:latin typeface="メイリオ" panose="020B0604030504040204" pitchFamily="50" charset="-128"/>
                <a:ea typeface="メイリオ" panose="020B0604030504040204" pitchFamily="50" charset="-128"/>
              </a:rPr>
              <a:t>申</a:t>
            </a:r>
            <a:r>
              <a:rPr kumimoji="1" lang="ja-JP" altLang="en-US" sz="1200" dirty="0">
                <a:solidFill>
                  <a:schemeClr val="tx1"/>
                </a:solidFill>
                <a:latin typeface="メイリオ" panose="020B0604030504040204" pitchFamily="50" charset="-128"/>
                <a:ea typeface="メイリオ" panose="020B0604030504040204" pitchFamily="50" charset="-128"/>
              </a:rPr>
              <a:t>請書</a:t>
            </a:r>
            <a:r>
              <a:rPr kumimoji="1" lang="ja-JP" altLang="en-US" sz="1200" dirty="0" smtClean="0">
                <a:solidFill>
                  <a:schemeClr val="tx1"/>
                </a:solidFill>
                <a:latin typeface="メイリオ" panose="020B0604030504040204" pitchFamily="50" charset="-128"/>
                <a:ea typeface="メイリオ" panose="020B0604030504040204" pitchFamily="50" charset="-128"/>
              </a:rPr>
              <a:t>に必要事項を記入して、添付資料と一緒に、　　　　　　　　　　　　　　　　　　　　　　　　　　　</a:t>
            </a:r>
            <a:r>
              <a:rPr kumimoji="1" lang="ja-JP" altLang="en-US" sz="1200" u="sng" dirty="0" smtClean="0">
                <a:solidFill>
                  <a:schemeClr val="tx1"/>
                </a:solidFill>
                <a:latin typeface="メイリオ" panose="020B0604030504040204" pitchFamily="50" charset="-128"/>
                <a:ea typeface="メイリオ" panose="020B0604030504040204" pitchFamily="50" charset="-128"/>
              </a:rPr>
              <a:t>基準日（令和３年</a:t>
            </a:r>
            <a:r>
              <a:rPr kumimoji="1" lang="en-US" altLang="ja-JP" sz="1200" u="sng" dirty="0" smtClean="0">
                <a:solidFill>
                  <a:schemeClr val="tx1"/>
                </a:solidFill>
                <a:latin typeface="メイリオ" panose="020B0604030504040204" pitchFamily="50" charset="-128"/>
                <a:ea typeface="メイリオ" panose="020B0604030504040204" pitchFamily="50" charset="-128"/>
              </a:rPr>
              <a:t>12</a:t>
            </a:r>
            <a:r>
              <a:rPr kumimoji="1" lang="ja-JP" altLang="en-US" sz="1200" u="sng" dirty="0" smtClean="0">
                <a:solidFill>
                  <a:schemeClr val="tx1"/>
                </a:solidFill>
                <a:latin typeface="メイリオ" panose="020B0604030504040204" pitchFamily="50" charset="-128"/>
                <a:ea typeface="メイリオ" panose="020B0604030504040204" pitchFamily="50" charset="-128"/>
              </a:rPr>
              <a:t>月</a:t>
            </a:r>
            <a:r>
              <a:rPr kumimoji="1" lang="en-US" altLang="ja-JP" sz="1200" u="sng" dirty="0" smtClean="0">
                <a:solidFill>
                  <a:schemeClr val="tx1"/>
                </a:solidFill>
                <a:latin typeface="メイリオ" panose="020B0604030504040204" pitchFamily="50" charset="-128"/>
                <a:ea typeface="メイリオ" panose="020B0604030504040204" pitchFamily="50" charset="-128"/>
              </a:rPr>
              <a:t>10</a:t>
            </a:r>
            <a:r>
              <a:rPr kumimoji="1" lang="ja-JP" altLang="en-US" sz="1200" u="sng" dirty="0" smtClean="0">
                <a:solidFill>
                  <a:schemeClr val="tx1"/>
                </a:solidFill>
                <a:latin typeface="メイリオ" panose="020B0604030504040204" pitchFamily="50" charset="-128"/>
                <a:ea typeface="メイリオ" panose="020B0604030504040204" pitchFamily="50" charset="-128"/>
              </a:rPr>
              <a:t>日）時点でお住まい</a:t>
            </a:r>
            <a:r>
              <a:rPr kumimoji="1" lang="ja-JP" altLang="en-US" sz="1200" u="sng" dirty="0">
                <a:solidFill>
                  <a:schemeClr val="tx1"/>
                </a:solidFill>
                <a:latin typeface="メイリオ" panose="020B0604030504040204" pitchFamily="50" charset="-128"/>
                <a:ea typeface="メイリオ" panose="020B0604030504040204" pitchFamily="50" charset="-128"/>
              </a:rPr>
              <a:t>の市区</a:t>
            </a:r>
            <a:r>
              <a:rPr kumimoji="1" lang="ja-JP" altLang="en-US" sz="1200" u="sng" dirty="0" smtClean="0">
                <a:solidFill>
                  <a:schemeClr val="tx1"/>
                </a:solidFill>
                <a:latin typeface="メイリオ" panose="020B0604030504040204" pitchFamily="50" charset="-128"/>
                <a:ea typeface="メイリオ" panose="020B0604030504040204" pitchFamily="50" charset="-128"/>
              </a:rPr>
              <a:t>町村</a:t>
            </a:r>
            <a:r>
              <a:rPr kumimoji="1" lang="ja-JP" altLang="en-US" sz="1200" dirty="0" smtClean="0">
                <a:solidFill>
                  <a:schemeClr val="tx1"/>
                </a:solidFill>
                <a:latin typeface="メイリオ" panose="020B0604030504040204" pitchFamily="50" charset="-128"/>
                <a:ea typeface="メイリオ" panose="020B0604030504040204" pitchFamily="50" charset="-128"/>
              </a:rPr>
              <a:t>に、ご提出</a:t>
            </a:r>
            <a:r>
              <a:rPr kumimoji="1" lang="ja-JP" altLang="en-US" sz="1200" dirty="0">
                <a:solidFill>
                  <a:schemeClr val="tx1"/>
                </a:solidFill>
                <a:latin typeface="メイリオ" panose="020B0604030504040204" pitchFamily="50" charset="-128"/>
                <a:ea typeface="メイリオ" panose="020B0604030504040204" pitchFamily="50" charset="-128"/>
              </a:rPr>
              <a:t>ください。</a:t>
            </a:r>
          </a:p>
        </p:txBody>
      </p:sp>
      <p:sp>
        <p:nvSpPr>
          <p:cNvPr id="6" name="正方形/長方形 5"/>
          <p:cNvSpPr/>
          <p:nvPr/>
        </p:nvSpPr>
        <p:spPr>
          <a:xfrm>
            <a:off x="8386429" y="904062"/>
            <a:ext cx="6768000" cy="28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r>
              <a:rPr kumimoji="1" lang="en-US" altLang="ja-JP" sz="1600" b="1" dirty="0" smtClean="0">
                <a:solidFill>
                  <a:schemeClr val="tx1"/>
                </a:solidFill>
                <a:latin typeface="メイリオ" panose="020B0604030504040204" pitchFamily="50" charset="-128"/>
                <a:ea typeface="メイリオ" panose="020B0604030504040204" pitchFamily="50" charset="-128"/>
              </a:rPr>
              <a:t>Ⅰ-</a:t>
            </a:r>
            <a:r>
              <a:rPr kumimoji="1" lang="ja-JP" altLang="en-US" sz="1600" b="1" dirty="0" smtClean="0">
                <a:solidFill>
                  <a:schemeClr val="tx1"/>
                </a:solidFill>
                <a:latin typeface="メイリオ" panose="020B0604030504040204" pitchFamily="50" charset="-128"/>
                <a:ea typeface="メイリオ" panose="020B0604030504040204" pitchFamily="50" charset="-128"/>
              </a:rPr>
              <a:t>①　</a:t>
            </a:r>
            <a:r>
              <a:rPr kumimoji="1" lang="ja-JP" altLang="en-US" sz="1600" b="1" spc="80" smtClean="0">
                <a:solidFill>
                  <a:schemeClr val="tx1"/>
                </a:solidFill>
                <a:latin typeface="メイリオ" panose="020B0604030504040204" pitchFamily="50" charset="-128"/>
                <a:ea typeface="メイリオ" panose="020B0604030504040204" pitchFamily="50" charset="-128"/>
              </a:rPr>
              <a:t>令和</a:t>
            </a:r>
            <a:r>
              <a:rPr kumimoji="1" lang="ja-JP" altLang="en-US" sz="1600" b="1" spc="80" smtClean="0">
                <a:solidFill>
                  <a:schemeClr val="tx1"/>
                </a:solidFill>
                <a:latin typeface="メイリオ" panose="020B0604030504040204" pitchFamily="50" charset="-128"/>
                <a:ea typeface="メイリオ" panose="020B0604030504040204" pitchFamily="50" charset="-128"/>
              </a:rPr>
              <a:t>３年度住民税（</a:t>
            </a:r>
            <a:r>
              <a:rPr kumimoji="1" lang="ja-JP" altLang="en-US" sz="1600" b="1" spc="80" dirty="0" smtClean="0">
                <a:solidFill>
                  <a:schemeClr val="tx1"/>
                </a:solidFill>
                <a:latin typeface="メイリオ" panose="020B0604030504040204" pitchFamily="50" charset="-128"/>
                <a:ea typeface="メイリオ" panose="020B0604030504040204" pitchFamily="50" charset="-128"/>
              </a:rPr>
              <a:t>均等割）が非課税の世帯</a:t>
            </a:r>
            <a:endParaRPr kumimoji="1" lang="ja-JP" altLang="en-US" sz="1600" b="1" spc="80" dirty="0">
              <a:solidFill>
                <a:schemeClr val="tx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113814" y="7762069"/>
            <a:ext cx="6768000" cy="613011"/>
          </a:xfrm>
          <a:prstGeom prst="roundRect">
            <a:avLst>
              <a:gd name="adj" fmla="val 0"/>
            </a:avLst>
          </a:prstGeom>
          <a:no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400" dirty="0" smtClean="0">
                <a:solidFill>
                  <a:schemeClr val="tx1"/>
                </a:solidFill>
                <a:latin typeface="メイリオ" panose="020B0604030504040204" pitchFamily="50" charset="-128"/>
                <a:ea typeface="メイリオ" panose="020B0604030504040204" pitchFamily="50" charset="-128"/>
              </a:rPr>
              <a:t>　　　　非課税世帯等物価高騰対策給付金の</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kumimoji="1" lang="ja-JP" altLang="en-US" sz="1600" dirty="0" smtClean="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「振り込め詐欺」や「個人情報の詐取」</a:t>
            </a:r>
            <a:r>
              <a:rPr kumimoji="1" lang="ja-JP" altLang="en-US" sz="1400" dirty="0" smtClean="0">
                <a:solidFill>
                  <a:schemeClr val="tx1"/>
                </a:solidFill>
                <a:latin typeface="メイリオ" panose="020B0604030504040204" pitchFamily="50" charset="-128"/>
                <a:ea typeface="メイリオ" panose="020B0604030504040204" pitchFamily="50" charset="-128"/>
              </a:rPr>
              <a:t>にご注意ください！</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12" name="楕円 11"/>
          <p:cNvSpPr/>
          <p:nvPr/>
        </p:nvSpPr>
        <p:spPr>
          <a:xfrm>
            <a:off x="183278" y="7755260"/>
            <a:ext cx="540000" cy="54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167842" y="7728477"/>
            <a:ext cx="570990" cy="553998"/>
          </a:xfrm>
          <a:prstGeom prst="rect">
            <a:avLst/>
          </a:prstGeom>
        </p:spPr>
        <p:txBody>
          <a:bodyPr wrap="none">
            <a:spAutoFit/>
          </a:bodyPr>
          <a:lstStyle/>
          <a:p>
            <a:r>
              <a:rPr kumimoji="1" lang="ja-JP" altLang="en-US" sz="3000" b="1" dirty="0">
                <a:solidFill>
                  <a:schemeClr val="bg1"/>
                </a:solidFill>
                <a:latin typeface="HGP創英角ｺﾞｼｯｸUB" panose="020B0900000000000000" pitchFamily="50" charset="-128"/>
                <a:ea typeface="HGP創英角ｺﾞｼｯｸUB" panose="020B0900000000000000" pitchFamily="50" charset="-128"/>
              </a:rPr>
              <a:t>！</a:t>
            </a:r>
          </a:p>
        </p:txBody>
      </p:sp>
      <p:sp>
        <p:nvSpPr>
          <p:cNvPr id="3" name="正方形/長方形 2"/>
          <p:cNvSpPr/>
          <p:nvPr/>
        </p:nvSpPr>
        <p:spPr>
          <a:xfrm>
            <a:off x="8386429" y="1307570"/>
            <a:ext cx="6474091" cy="307777"/>
          </a:xfrm>
          <a:prstGeom prst="rect">
            <a:avLst/>
          </a:prstGeom>
          <a:solidFill>
            <a:schemeClr val="accent4">
              <a:lumMod val="20000"/>
              <a:lumOff val="80000"/>
            </a:schemeClr>
          </a:solid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rPr>
              <a:t>１</a:t>
            </a:r>
            <a:r>
              <a:rPr lang="en-US" altLang="ja-JP" sz="1400" b="1" dirty="0" smtClean="0">
                <a:latin typeface="メイリオ" panose="020B0604030504040204" pitchFamily="50" charset="-128"/>
                <a:ea typeface="メイリオ" panose="020B0604030504040204" pitchFamily="50" charset="-128"/>
              </a:rPr>
              <a:t>) </a:t>
            </a:r>
            <a:r>
              <a:rPr lang="ja-JP" altLang="en-US" sz="1400" b="1" u="sng" dirty="0" smtClean="0">
                <a:solidFill>
                  <a:srgbClr val="FF0000"/>
                </a:solidFill>
                <a:latin typeface="メイリオ" panose="020B0604030504040204" pitchFamily="50" charset="-128"/>
                <a:ea typeface="メイリオ" panose="020B0604030504040204" pitchFamily="50" charset="-128"/>
              </a:rPr>
              <a:t>世帯の全ての方</a:t>
            </a:r>
            <a:r>
              <a:rPr lang="ja-JP" altLang="en-US" sz="1400" b="1" dirty="0" smtClean="0">
                <a:latin typeface="メイリオ" panose="020B0604030504040204" pitchFamily="50" charset="-128"/>
                <a:ea typeface="メイリオ" panose="020B0604030504040204" pitchFamily="50" charset="-128"/>
              </a:rPr>
              <a:t>が、令和３年１月１日以前から現住所にお住まいの場合</a:t>
            </a:r>
            <a:endParaRPr lang="ja-JP" altLang="en-US" sz="1400" b="1"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8469133" y="2434067"/>
            <a:ext cx="6465567" cy="307777"/>
          </a:xfrm>
          <a:prstGeom prst="rect">
            <a:avLst/>
          </a:prstGeom>
          <a:solidFill>
            <a:schemeClr val="accent4">
              <a:lumMod val="20000"/>
              <a:lumOff val="80000"/>
            </a:schemeClr>
          </a:solidFill>
        </p:spPr>
        <p:txBody>
          <a:bodyPr wrap="square">
            <a:spAutoFit/>
          </a:bodyPr>
          <a:lstStyle/>
          <a:p>
            <a:r>
              <a:rPr lang="en-US" altLang="ja-JP" sz="1400" b="1" dirty="0" smtClean="0">
                <a:latin typeface="メイリオ" panose="020B0604030504040204" pitchFamily="50" charset="-128"/>
                <a:ea typeface="メイリオ" panose="020B0604030504040204" pitchFamily="50" charset="-128"/>
              </a:rPr>
              <a:t>(2) </a:t>
            </a:r>
            <a:r>
              <a:rPr lang="ja-JP" altLang="en-US" sz="1400" b="1" dirty="0" smtClean="0">
                <a:latin typeface="メイリオ" panose="020B0604030504040204" pitchFamily="50" charset="-128"/>
                <a:ea typeface="メイリオ" panose="020B0604030504040204" pitchFamily="50" charset="-128"/>
              </a:rPr>
              <a:t>世帯の中に、令和</a:t>
            </a:r>
            <a:r>
              <a:rPr lang="ja-JP" altLang="en-US" sz="1400" b="1" dirty="0">
                <a:latin typeface="メイリオ" panose="020B0604030504040204" pitchFamily="50" charset="-128"/>
                <a:ea typeface="メイリオ" panose="020B0604030504040204" pitchFamily="50" charset="-128"/>
              </a:rPr>
              <a:t>３年</a:t>
            </a:r>
            <a:r>
              <a:rPr lang="ja-JP" altLang="en-US" sz="1400" b="1" dirty="0" smtClean="0">
                <a:latin typeface="メイリオ" panose="020B0604030504040204" pitchFamily="50" charset="-128"/>
                <a:ea typeface="メイリオ" panose="020B0604030504040204" pitchFamily="50" charset="-128"/>
              </a:rPr>
              <a:t>１月２日以降に転入した方がいる場合</a:t>
            </a:r>
            <a:endParaRPr lang="ja-JP" altLang="en-US" sz="1400" b="1" dirty="0">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5968318" y="7679682"/>
            <a:ext cx="576824" cy="576000"/>
          </a:xfrm>
          <a:prstGeom prst="rect">
            <a:avLst/>
          </a:prstGeom>
        </p:spPr>
      </p:pic>
      <p:pic>
        <p:nvPicPr>
          <p:cNvPr id="50" name="図 49"/>
          <p:cNvPicPr>
            <a:picLocks noChangeAspect="1"/>
          </p:cNvPicPr>
          <p:nvPr/>
        </p:nvPicPr>
        <p:blipFill>
          <a:blip r:embed="rId4">
            <a:clrChange>
              <a:clrFrom>
                <a:srgbClr val="FFFFFF"/>
              </a:clrFrom>
              <a:clrTo>
                <a:srgbClr val="FFFFFF">
                  <a:alpha val="0"/>
                </a:srgbClr>
              </a:clrTo>
            </a:clrChange>
          </a:blip>
          <a:stretch>
            <a:fillRect/>
          </a:stretch>
        </p:blipFill>
        <p:spPr>
          <a:xfrm>
            <a:off x="6199882" y="7929897"/>
            <a:ext cx="540843" cy="540000"/>
          </a:xfrm>
          <a:prstGeom prst="rect">
            <a:avLst/>
          </a:prstGeom>
        </p:spPr>
      </p:pic>
      <p:sp>
        <p:nvSpPr>
          <p:cNvPr id="51" name="正方形/長方形 50"/>
          <p:cNvSpPr/>
          <p:nvPr/>
        </p:nvSpPr>
        <p:spPr>
          <a:xfrm>
            <a:off x="0" y="0"/>
            <a:ext cx="6858000" cy="360000"/>
          </a:xfrm>
          <a:prstGeom prst="rect">
            <a:avLst/>
          </a:prstGeom>
          <a:solidFill>
            <a:schemeClr val="accent1">
              <a:lumMod val="20000"/>
              <a:lumOff val="8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52" name="正方形/長方形 51"/>
          <p:cNvSpPr/>
          <p:nvPr/>
        </p:nvSpPr>
        <p:spPr>
          <a:xfrm>
            <a:off x="296381" y="0"/>
            <a:ext cx="6561619"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smtClean="0">
                <a:solidFill>
                  <a:schemeClr val="bg1"/>
                </a:solidFill>
                <a:latin typeface="メイリオ" panose="020B0604030504040204" pitchFamily="50" charset="-128"/>
                <a:ea typeface="メイリオ" panose="020B0604030504040204" pitchFamily="50" charset="-128"/>
              </a:rPr>
              <a:t>給付金の申請手続き</a:t>
            </a:r>
            <a:endParaRPr kumimoji="1" lang="ja-JP" altLang="en-US" sz="2200" b="1" spc="200" dirty="0">
              <a:solidFill>
                <a:schemeClr val="bg1"/>
              </a:solidFill>
              <a:latin typeface="メイリオ" panose="020B0604030504040204" pitchFamily="50" charset="-128"/>
              <a:ea typeface="メイリオ" panose="020B0604030504040204" pitchFamily="50" charset="-128"/>
            </a:endParaRPr>
          </a:p>
        </p:txBody>
      </p:sp>
      <p:pic>
        <p:nvPicPr>
          <p:cNvPr id="53" name="図 52"/>
          <p:cNvPicPr>
            <a:picLocks noChangeAspect="1"/>
          </p:cNvPicPr>
          <p:nvPr/>
        </p:nvPicPr>
        <p:blipFill>
          <a:blip r:embed="rId5">
            <a:clrChange>
              <a:clrFrom>
                <a:srgbClr val="FFFFFF"/>
              </a:clrFrom>
              <a:clrTo>
                <a:srgbClr val="FFFFFF">
                  <a:alpha val="0"/>
                </a:srgbClr>
              </a:clrTo>
            </a:clrChange>
          </a:blip>
          <a:stretch>
            <a:fillRect/>
          </a:stretch>
        </p:blipFill>
        <p:spPr>
          <a:xfrm>
            <a:off x="-753709" y="7499682"/>
            <a:ext cx="360488" cy="360000"/>
          </a:xfrm>
          <a:prstGeom prst="rect">
            <a:avLst/>
          </a:prstGeom>
        </p:spPr>
      </p:pic>
      <p:graphicFrame>
        <p:nvGraphicFramePr>
          <p:cNvPr id="57" name="表 56"/>
          <p:cNvGraphicFramePr>
            <a:graphicFrameLocks noGrp="1"/>
          </p:cNvGraphicFramePr>
          <p:nvPr>
            <p:extLst>
              <p:ext uri="{D42A27DB-BD31-4B8C-83A1-F6EECF244321}">
                <p14:modId xmlns:p14="http://schemas.microsoft.com/office/powerpoint/2010/main" val="1513763563"/>
              </p:ext>
            </p:extLst>
          </p:nvPr>
        </p:nvGraphicFramePr>
        <p:xfrm>
          <a:off x="7974585" y="6016871"/>
          <a:ext cx="6778632" cy="1354344"/>
        </p:xfrm>
        <a:graphic>
          <a:graphicData uri="http://schemas.openxmlformats.org/drawingml/2006/table">
            <a:tbl>
              <a:tblPr firstRow="1" bandRow="1">
                <a:tableStyleId>{5C22544A-7EE6-4342-B048-85BDC9FD1C3A}</a:tableStyleId>
              </a:tblPr>
              <a:tblGrid>
                <a:gridCol w="3250417">
                  <a:extLst>
                    <a:ext uri="{9D8B030D-6E8A-4147-A177-3AD203B41FA5}">
                      <a16:colId xmlns:a16="http://schemas.microsoft.com/office/drawing/2014/main" val="3321389872"/>
                    </a:ext>
                  </a:extLst>
                </a:gridCol>
                <a:gridCol w="3528215">
                  <a:extLst>
                    <a:ext uri="{9D8B030D-6E8A-4147-A177-3AD203B41FA5}">
                      <a16:colId xmlns:a16="http://schemas.microsoft.com/office/drawing/2014/main" val="520422741"/>
                    </a:ext>
                  </a:extLst>
                </a:gridCol>
              </a:tblGrid>
              <a:tr h="258595">
                <a:tc gridSpan="2">
                  <a:txBody>
                    <a:bodyPr/>
                    <a:lstStyle/>
                    <a:p>
                      <a:pPr>
                        <a:lnSpc>
                          <a:spcPct val="110000"/>
                        </a:lnSpc>
                      </a:pPr>
                      <a:r>
                        <a:rPr kumimoji="1" lang="ja-JP" altLang="en-US" sz="1600" spc="200" baseline="0" dirty="0" smtClean="0">
                          <a:solidFill>
                            <a:schemeClr val="bg1"/>
                          </a:solidFill>
                          <a:latin typeface="メイリオ" panose="020B0604030504040204" pitchFamily="50" charset="-128"/>
                          <a:ea typeface="メイリオ" panose="020B0604030504040204" pitchFamily="50" charset="-128"/>
                        </a:rPr>
                        <a:t>お問い合わせ</a:t>
                      </a:r>
                      <a:endParaRPr kumimoji="1" lang="ja-JP" altLang="en-US" sz="1600" spc="200" baseline="0" dirty="0">
                        <a:solidFill>
                          <a:schemeClr val="bg1"/>
                        </a:solidFill>
                        <a:latin typeface="メイリオ" panose="020B0604030504040204" pitchFamily="50" charset="-128"/>
                        <a:ea typeface="メイリオ" panose="020B0604030504040204" pitchFamily="50" charset="-128"/>
                      </a:endParaRPr>
                    </a:p>
                  </a:txBody>
                  <a:tcPr marT="18000" marB="0">
                    <a:lnL w="28575"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marL="92075" indent="-92075">
                        <a:lnSpc>
                          <a:spcPct val="110000"/>
                        </a:lnSpc>
                      </a:pP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txBody>
                  <a:tcPr marT="72000" marB="36000">
                    <a:lnL w="6350" cap="flat" cmpd="sng" algn="ctr">
                      <a:solidFill>
                        <a:srgbClr val="548235"/>
                      </a:solidFill>
                      <a:prstDash val="dash"/>
                      <a:round/>
                      <a:headEnd type="none" w="med" len="med"/>
                      <a:tailEnd type="none" w="med" len="med"/>
                    </a:lnL>
                    <a:lnR w="19050" cap="flat" cmpd="sng" algn="ctr">
                      <a:solidFill>
                        <a:srgbClr val="548235"/>
                      </a:solidFill>
                      <a:prstDash val="solid"/>
                      <a:round/>
                      <a:headEnd type="none" w="med" len="med"/>
                      <a:tailEnd type="none" w="med" len="med"/>
                    </a:lnR>
                    <a:lnT w="190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145696"/>
                  </a:ext>
                </a:extLst>
              </a:tr>
              <a:tr h="1064382">
                <a:tc>
                  <a:txBody>
                    <a:bodyPr/>
                    <a:lstStyle/>
                    <a:p>
                      <a:pPr>
                        <a:lnSpc>
                          <a:spcPct val="110000"/>
                        </a:lnSpc>
                      </a:pPr>
                      <a:r>
                        <a:rPr kumimoji="1" lang="ja-JP" altLang="en-US" sz="1100" smtClean="0">
                          <a:solidFill>
                            <a:schemeClr val="tx1"/>
                          </a:solidFill>
                          <a:latin typeface="メイリオ" panose="020B0604030504040204" pitchFamily="50" charset="-128"/>
                          <a:ea typeface="メイリオ" panose="020B0604030504040204" pitchFamily="50" charset="-128"/>
                        </a:rPr>
                        <a:t>内閣府住民税非課税</a:t>
                      </a:r>
                      <a:r>
                        <a:rPr kumimoji="1" lang="ja-JP" altLang="en-US" sz="1100" dirty="0" smtClean="0">
                          <a:solidFill>
                            <a:schemeClr val="tx1"/>
                          </a:solidFill>
                          <a:latin typeface="メイリオ" panose="020B0604030504040204" pitchFamily="50" charset="-128"/>
                          <a:ea typeface="メイリオ" panose="020B0604030504040204" pitchFamily="50" charset="-128"/>
                        </a:rPr>
                        <a:t>世帯等に対する</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kumimoji="1" lang="ja-JP" altLang="en-US" sz="1100" dirty="0" smtClean="0">
                          <a:solidFill>
                            <a:schemeClr val="tx1"/>
                          </a:solidFill>
                          <a:latin typeface="メイリオ" panose="020B0604030504040204" pitchFamily="50" charset="-128"/>
                          <a:ea typeface="メイリオ" panose="020B0604030504040204" pitchFamily="50" charset="-128"/>
                        </a:rPr>
                        <a:t>臨時特別給付金コールセンター</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indent="92075">
                        <a:lnSpc>
                          <a:spcPct val="110000"/>
                        </a:lnSpc>
                        <a:spcBef>
                          <a:spcPts val="300"/>
                        </a:spcBef>
                      </a:pPr>
                      <a:r>
                        <a:rPr kumimoji="1" lang="ja-JP" altLang="en-US" sz="2400" dirty="0" smtClean="0">
                          <a:solidFill>
                            <a:schemeClr val="tx1"/>
                          </a:solidFill>
                          <a:latin typeface="メイリオ" panose="020B0604030504040204" pitchFamily="50" charset="-128"/>
                          <a:ea typeface="メイリオ" panose="020B0604030504040204" pitchFamily="50" charset="-128"/>
                        </a:rPr>
                        <a:t> 　 </a:t>
                      </a:r>
                      <a:r>
                        <a:rPr kumimoji="1" lang="en-US" altLang="ja-JP" sz="2000" b="1" dirty="0" smtClean="0">
                          <a:solidFill>
                            <a:schemeClr val="tx1"/>
                          </a:solidFill>
                          <a:latin typeface="メイリオ" panose="020B0604030504040204" pitchFamily="50" charset="-128"/>
                          <a:ea typeface="メイリオ" panose="020B0604030504040204" pitchFamily="50" charset="-128"/>
                        </a:rPr>
                        <a:t>0120</a:t>
                      </a:r>
                      <a:r>
                        <a:rPr kumimoji="1" lang="ja-JP" altLang="en-US" sz="2000" b="1" dirty="0" err="1" smtClean="0">
                          <a:solidFill>
                            <a:schemeClr val="tx1"/>
                          </a:solidFill>
                          <a:latin typeface="メイリオ" panose="020B0604030504040204" pitchFamily="50" charset="-128"/>
                          <a:ea typeface="メイリオ" panose="020B0604030504040204" pitchFamily="50" charset="-128"/>
                        </a:rPr>
                        <a:t>ｰ</a:t>
                      </a:r>
                      <a:r>
                        <a:rPr kumimoji="1" lang="en-US" altLang="ja-JP" sz="2000" b="1" dirty="0" smtClean="0">
                          <a:solidFill>
                            <a:schemeClr val="tx1"/>
                          </a:solidFill>
                          <a:latin typeface="メイリオ" panose="020B0604030504040204" pitchFamily="50" charset="-128"/>
                          <a:ea typeface="メイリオ" panose="020B0604030504040204" pitchFamily="50" charset="-128"/>
                        </a:rPr>
                        <a:t>526</a:t>
                      </a:r>
                      <a:r>
                        <a:rPr kumimoji="1" lang="ja-JP" altLang="en-US" sz="2000" b="1" dirty="0" err="1" smtClean="0">
                          <a:solidFill>
                            <a:schemeClr val="tx1"/>
                          </a:solidFill>
                          <a:latin typeface="メイリオ" panose="020B0604030504040204" pitchFamily="50" charset="-128"/>
                          <a:ea typeface="メイリオ" panose="020B0604030504040204" pitchFamily="50" charset="-128"/>
                        </a:rPr>
                        <a:t>ｰ</a:t>
                      </a:r>
                      <a:r>
                        <a:rPr kumimoji="1" lang="en-US" altLang="ja-JP" sz="2000" b="1" dirty="0" smtClean="0">
                          <a:solidFill>
                            <a:schemeClr val="tx1"/>
                          </a:solidFill>
                          <a:latin typeface="メイリオ" panose="020B0604030504040204" pitchFamily="50" charset="-128"/>
                          <a:ea typeface="メイリオ" panose="020B0604030504040204" pitchFamily="50" charset="-128"/>
                        </a:rPr>
                        <a:t>145</a:t>
                      </a:r>
                    </a:p>
                    <a:p>
                      <a:pPr>
                        <a:lnSpc>
                          <a:spcPct val="110000"/>
                        </a:lnSpc>
                      </a:pPr>
                      <a:r>
                        <a:rPr kumimoji="1" lang="ja-JP" altLang="en-US" sz="900" dirty="0" smtClean="0">
                          <a:solidFill>
                            <a:schemeClr val="tx1"/>
                          </a:solidFill>
                          <a:latin typeface="メイリオ" panose="020B0604030504040204" pitchFamily="50" charset="-128"/>
                          <a:ea typeface="メイリオ" panose="020B0604030504040204" pitchFamily="50" charset="-128"/>
                        </a:rPr>
                        <a:t>受付時間 </a:t>
                      </a:r>
                      <a:r>
                        <a:rPr kumimoji="1" lang="en-US" altLang="ja-JP" sz="900" dirty="0" smtClean="0">
                          <a:solidFill>
                            <a:schemeClr val="tx1"/>
                          </a:solidFill>
                          <a:latin typeface="メイリオ" panose="020B0604030504040204" pitchFamily="50" charset="-128"/>
                          <a:ea typeface="メイリオ" panose="020B0604030504040204" pitchFamily="50" charset="-128"/>
                        </a:rPr>
                        <a:t>9:00</a:t>
                      </a:r>
                      <a:r>
                        <a:rPr kumimoji="1" lang="ja-JP" altLang="en-US" sz="900" dirty="0" smtClean="0">
                          <a:solidFill>
                            <a:schemeClr val="tx1"/>
                          </a:solidFill>
                          <a:latin typeface="メイリオ" panose="020B0604030504040204" pitchFamily="50" charset="-128"/>
                          <a:ea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rPr>
                        <a:t>20:00</a:t>
                      </a:r>
                      <a:r>
                        <a:rPr kumimoji="1" lang="ja-JP" altLang="en-US" sz="900" dirty="0" smtClean="0">
                          <a:solidFill>
                            <a:schemeClr val="tx1"/>
                          </a:solidFill>
                          <a:latin typeface="メイリオ" panose="020B0604030504040204" pitchFamily="50" charset="-128"/>
                          <a:ea typeface="メイリオ" panose="020B0604030504040204" pitchFamily="50" charset="-128"/>
                        </a:rPr>
                        <a:t>（土日祝、</a:t>
                      </a:r>
                      <a:r>
                        <a:rPr kumimoji="1" lang="en-US" altLang="ja-JP" sz="900" dirty="0" smtClean="0">
                          <a:solidFill>
                            <a:schemeClr val="tx1"/>
                          </a:solidFill>
                          <a:latin typeface="メイリオ" panose="020B0604030504040204" pitchFamily="50" charset="-128"/>
                          <a:ea typeface="メイリオ" panose="020B0604030504040204" pitchFamily="50" charset="-128"/>
                        </a:rPr>
                        <a:t>12/29</a:t>
                      </a:r>
                      <a:r>
                        <a:rPr kumimoji="1" lang="ja-JP" altLang="en-US" sz="900" dirty="0" smtClean="0">
                          <a:solidFill>
                            <a:schemeClr val="tx1"/>
                          </a:solidFill>
                          <a:latin typeface="メイリオ" panose="020B0604030504040204" pitchFamily="50" charset="-128"/>
                          <a:ea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rPr>
                        <a:t>1/3</a:t>
                      </a:r>
                      <a:r>
                        <a:rPr kumimoji="1" lang="ja-JP" altLang="en-US" sz="900" dirty="0" smtClean="0">
                          <a:solidFill>
                            <a:schemeClr val="tx1"/>
                          </a:solidFill>
                          <a:latin typeface="メイリオ" panose="020B0604030504040204" pitchFamily="50" charset="-128"/>
                          <a:ea typeface="メイリオ" panose="020B0604030504040204" pitchFamily="50" charset="-128"/>
                        </a:rPr>
                        <a:t>を除く）</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T="72000" marB="36000">
                    <a:lnL w="28575" cap="flat" cmpd="sng" algn="ctr">
                      <a:solidFill>
                        <a:schemeClr val="tx1">
                          <a:lumMod val="65000"/>
                          <a:lumOff val="35000"/>
                        </a:schemeClr>
                      </a:solidFill>
                      <a:prstDash val="solid"/>
                      <a:round/>
                      <a:headEnd type="none" w="med" len="med"/>
                      <a:tailEnd type="none" w="med" len="med"/>
                    </a:lnL>
                    <a:lnR w="6350" cap="flat" cmpd="sng" algn="ctr">
                      <a:solidFill>
                        <a:srgbClr val="548235"/>
                      </a:solidFill>
                      <a:prstDash val="dash"/>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kumimoji="1" lang="ja-JP" altLang="en-US" sz="1400" dirty="0" smtClean="0">
                          <a:solidFill>
                            <a:schemeClr val="tx1"/>
                          </a:solidFill>
                          <a:latin typeface="メイリオ" panose="020B0604030504040204" pitchFamily="50" charset="-128"/>
                          <a:ea typeface="メイリオ" panose="020B0604030504040204" pitchFamily="50" charset="-128"/>
                        </a:rPr>
                        <a:t>○○市コールセンター</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marL="92075">
                        <a:lnSpc>
                          <a:spcPct val="110000"/>
                        </a:lnSpc>
                        <a:spcBef>
                          <a:spcPts val="300"/>
                        </a:spcBef>
                      </a:pPr>
                      <a:r>
                        <a:rPr kumimoji="1" lang="en-US" altLang="ja-JP" sz="1100" smtClean="0">
                          <a:solidFill>
                            <a:schemeClr val="tx1"/>
                          </a:solidFill>
                          <a:latin typeface="メイリオ" panose="020B0604030504040204" pitchFamily="50" charset="-128"/>
                          <a:ea typeface="メイリオ" panose="020B0604030504040204" pitchFamily="50" charset="-128"/>
                        </a:rPr>
                        <a:t>｢</a:t>
                      </a:r>
                      <a:r>
                        <a:rPr kumimoji="1" lang="ja-JP" altLang="en-US" sz="1100" smtClean="0">
                          <a:solidFill>
                            <a:schemeClr val="tx1"/>
                          </a:solidFill>
                          <a:latin typeface="メイリオ" panose="020B0604030504040204" pitchFamily="50" charset="-128"/>
                          <a:ea typeface="メイリオ" panose="020B0604030504040204" pitchFamily="50" charset="-128"/>
                        </a:rPr>
                        <a:t>住民税非課税</a:t>
                      </a:r>
                      <a:r>
                        <a:rPr kumimoji="1" lang="ja-JP" altLang="en-US" sz="1100" dirty="0" smtClean="0">
                          <a:solidFill>
                            <a:schemeClr val="tx1"/>
                          </a:solidFill>
                          <a:latin typeface="メイリオ" panose="020B0604030504040204" pitchFamily="50" charset="-128"/>
                          <a:ea typeface="メイリオ" panose="020B0604030504040204" pitchFamily="50" charset="-128"/>
                        </a:rPr>
                        <a:t>世帯等に対する臨時特別給付金</a:t>
                      </a:r>
                      <a:r>
                        <a:rPr kumimoji="1" lang="en-US" altLang="ja-JP" sz="1100" dirty="0" smtClean="0">
                          <a:solidFill>
                            <a:schemeClr val="tx1"/>
                          </a:solidFill>
                          <a:latin typeface="メイリオ" panose="020B0604030504040204" pitchFamily="50" charset="-128"/>
                          <a:ea typeface="メイリオ" panose="020B0604030504040204" pitchFamily="50" charset="-128"/>
                        </a:rPr>
                        <a:t>｣</a:t>
                      </a:r>
                      <a:r>
                        <a:rPr kumimoji="1" lang="ja-JP" altLang="en-US" sz="1100" dirty="0" smtClean="0">
                          <a:solidFill>
                            <a:schemeClr val="tx1"/>
                          </a:solidFill>
                          <a:latin typeface="メイリオ" panose="020B0604030504040204" pitchFamily="50" charset="-128"/>
                          <a:ea typeface="メイリオ" panose="020B0604030504040204" pitchFamily="50" charset="-128"/>
                        </a:rPr>
                        <a:t>窓口</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indent="182563">
                        <a:lnSpc>
                          <a:spcPct val="110000"/>
                        </a:lnSpc>
                        <a:spcBef>
                          <a:spcPts val="300"/>
                        </a:spcBef>
                      </a:pPr>
                      <a:r>
                        <a:rPr kumimoji="1" lang="en-US" altLang="ja-JP" sz="1400" b="1" dirty="0" smtClean="0">
                          <a:solidFill>
                            <a:schemeClr val="tx1"/>
                          </a:solidFill>
                          <a:latin typeface="メイリオ" panose="020B0604030504040204" pitchFamily="50" charset="-128"/>
                          <a:ea typeface="メイリオ" panose="020B0604030504040204" pitchFamily="50" charset="-128"/>
                        </a:rPr>
                        <a:t>0120</a:t>
                      </a:r>
                      <a:r>
                        <a:rPr kumimoji="1" lang="ja-JP" altLang="en-US" sz="1400" b="1" dirty="0" err="1" smtClean="0">
                          <a:solidFill>
                            <a:schemeClr val="tx1"/>
                          </a:solidFill>
                          <a:latin typeface="メイリオ" panose="020B0604030504040204" pitchFamily="50" charset="-128"/>
                          <a:ea typeface="メイリオ" panose="020B0604030504040204" pitchFamily="50" charset="-128"/>
                        </a:rPr>
                        <a:t>ｰ</a:t>
                      </a:r>
                      <a:r>
                        <a:rPr kumimoji="1" lang="en-US" altLang="ja-JP" sz="1400" b="1" dirty="0" smtClean="0">
                          <a:solidFill>
                            <a:schemeClr val="tx1"/>
                          </a:solidFill>
                          <a:latin typeface="メイリオ" panose="020B0604030504040204" pitchFamily="50" charset="-128"/>
                          <a:ea typeface="メイリオ" panose="020B0604030504040204" pitchFamily="50" charset="-128"/>
                        </a:rPr>
                        <a:t>000</a:t>
                      </a:r>
                      <a:r>
                        <a:rPr kumimoji="1" lang="ja-JP" altLang="en-US" sz="1400" b="1" dirty="0" err="1" smtClean="0">
                          <a:solidFill>
                            <a:schemeClr val="tx1"/>
                          </a:solidFill>
                          <a:latin typeface="メイリオ" panose="020B0604030504040204" pitchFamily="50" charset="-128"/>
                          <a:ea typeface="メイリオ" panose="020B0604030504040204" pitchFamily="50" charset="-128"/>
                        </a:rPr>
                        <a:t>ｰ</a:t>
                      </a:r>
                      <a:r>
                        <a:rPr kumimoji="1" lang="en-US" altLang="ja-JP" sz="1400" b="1" dirty="0" smtClean="0">
                          <a:solidFill>
                            <a:schemeClr val="tx1"/>
                          </a:solidFill>
                          <a:latin typeface="メイリオ" panose="020B0604030504040204" pitchFamily="50" charset="-128"/>
                          <a:ea typeface="メイリオ" panose="020B0604030504040204" pitchFamily="50" charset="-128"/>
                        </a:rPr>
                        <a:t>000</a:t>
                      </a:r>
                    </a:p>
                    <a:p>
                      <a:pPr marL="92075" indent="-92075">
                        <a:lnSpc>
                          <a:spcPct val="110000"/>
                        </a:lnSpc>
                      </a:pPr>
                      <a:r>
                        <a:rPr kumimoji="1" lang="ja-JP" altLang="en-US" sz="1200" dirty="0" smtClean="0">
                          <a:solidFill>
                            <a:schemeClr val="tx1"/>
                          </a:solidFill>
                          <a:latin typeface="メイリオ" panose="020B0604030504040204" pitchFamily="50" charset="-128"/>
                          <a:ea typeface="メイリオ" panose="020B0604030504040204" pitchFamily="50" charset="-128"/>
                        </a:rPr>
                        <a:t>  受付時間　平日</a:t>
                      </a:r>
                      <a:r>
                        <a:rPr kumimoji="1" lang="en-US" altLang="ja-JP" sz="1200" dirty="0" smtClean="0">
                          <a:solidFill>
                            <a:schemeClr val="tx1"/>
                          </a:solidFill>
                          <a:latin typeface="メイリオ" panose="020B0604030504040204" pitchFamily="50" charset="-128"/>
                          <a:ea typeface="メイリオ" panose="020B0604030504040204" pitchFamily="50" charset="-128"/>
                        </a:rPr>
                        <a:t>9:00</a:t>
                      </a:r>
                      <a:r>
                        <a:rPr kumimoji="1" lang="ja-JP" altLang="en-US" sz="1200" dirty="0" smtClean="0">
                          <a:solidFill>
                            <a:schemeClr val="tx1"/>
                          </a:solidFill>
                          <a:latin typeface="メイリオ" panose="020B0604030504040204" pitchFamily="50" charset="-128"/>
                          <a:ea typeface="メイリオ" panose="020B0604030504040204" pitchFamily="50" charset="-128"/>
                        </a:rPr>
                        <a:t>～</a:t>
                      </a:r>
                      <a:r>
                        <a:rPr kumimoji="1" lang="en-US" altLang="ja-JP" sz="1200" dirty="0" smtClean="0">
                          <a:solidFill>
                            <a:schemeClr val="tx1"/>
                          </a:solidFill>
                          <a:latin typeface="メイリオ" panose="020B0604030504040204" pitchFamily="50" charset="-128"/>
                          <a:ea typeface="メイリオ" panose="020B0604030504040204" pitchFamily="50" charset="-128"/>
                        </a:rPr>
                        <a:t>18:00</a:t>
                      </a:r>
                    </a:p>
                  </a:txBody>
                  <a:tcPr marT="72000" marB="36000">
                    <a:lnL w="6350" cap="flat" cmpd="sng" algn="ctr">
                      <a:solidFill>
                        <a:srgbClr val="548235"/>
                      </a:solidFill>
                      <a:prstDash val="dash"/>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864660"/>
                  </a:ext>
                </a:extLst>
              </a:tr>
            </a:tbl>
          </a:graphicData>
        </a:graphic>
      </p:graphicFrame>
      <p:sp>
        <p:nvSpPr>
          <p:cNvPr id="36" name="正方形/長方形 35"/>
          <p:cNvSpPr/>
          <p:nvPr/>
        </p:nvSpPr>
        <p:spPr>
          <a:xfrm>
            <a:off x="7834520" y="8137346"/>
            <a:ext cx="6408000" cy="215444"/>
          </a:xfrm>
          <a:prstGeom prst="rect">
            <a:avLst/>
          </a:prstGeom>
        </p:spPr>
        <p:txBody>
          <a:bodyPr wrap="square">
            <a:spAutoFit/>
          </a:bodyPr>
          <a:lstStyle/>
          <a:p>
            <a:r>
              <a:rPr lang="ja-JP" altLang="en-US" sz="800" dirty="0" smtClean="0">
                <a:latin typeface="+mn-ea"/>
              </a:rPr>
              <a:t>（</a:t>
            </a:r>
            <a:r>
              <a:rPr lang="ja-JP" altLang="en-US" sz="800">
                <a:latin typeface="+mn-ea"/>
              </a:rPr>
              <a:t>一例</a:t>
            </a:r>
            <a:r>
              <a:rPr lang="ja-JP" altLang="en-US" sz="800" smtClean="0">
                <a:latin typeface="+mn-ea"/>
              </a:rPr>
              <a:t>）住民税非課税</a:t>
            </a:r>
            <a:r>
              <a:rPr lang="ja-JP" altLang="en-US" sz="800" dirty="0">
                <a:latin typeface="+mn-ea"/>
              </a:rPr>
              <a:t>となる</a:t>
            </a:r>
            <a:r>
              <a:rPr lang="ja-JP" altLang="en-US" sz="800" dirty="0" smtClean="0">
                <a:latin typeface="+mn-ea"/>
              </a:rPr>
              <a:t>年間給与収入</a:t>
            </a:r>
            <a:r>
              <a:rPr lang="ja-JP" altLang="en-US" sz="800" dirty="0">
                <a:latin typeface="+mn-ea"/>
              </a:rPr>
              <a:t>の目安（東京都区部の場合</a:t>
            </a:r>
            <a:r>
              <a:rPr lang="ja-JP" altLang="en-US" sz="800" dirty="0" smtClean="0">
                <a:latin typeface="+mn-ea"/>
              </a:rPr>
              <a:t>）単身の場合：</a:t>
            </a:r>
            <a:r>
              <a:rPr lang="en-US" altLang="ja-JP" sz="800" dirty="0" smtClean="0">
                <a:latin typeface="+mn-ea"/>
              </a:rPr>
              <a:t>100</a:t>
            </a:r>
            <a:r>
              <a:rPr lang="ja-JP" altLang="en-US" sz="800" dirty="0">
                <a:latin typeface="+mn-ea"/>
              </a:rPr>
              <a:t>万円以下、母・子</a:t>
            </a:r>
            <a:r>
              <a:rPr lang="en-US" altLang="ja-JP" sz="800" dirty="0">
                <a:latin typeface="+mn-ea"/>
              </a:rPr>
              <a:t>(1</a:t>
            </a:r>
            <a:r>
              <a:rPr lang="ja-JP" altLang="en-US" sz="800" dirty="0">
                <a:latin typeface="+mn-ea"/>
              </a:rPr>
              <a:t>人</a:t>
            </a:r>
            <a:r>
              <a:rPr lang="en-US" altLang="ja-JP" sz="800" dirty="0" smtClean="0">
                <a:latin typeface="+mn-ea"/>
              </a:rPr>
              <a:t>)</a:t>
            </a:r>
            <a:r>
              <a:rPr lang="ja-JP" altLang="en-US" sz="800" dirty="0" smtClean="0">
                <a:latin typeface="+mn-ea"/>
              </a:rPr>
              <a:t>の場合</a:t>
            </a:r>
            <a:r>
              <a:rPr lang="en-US" altLang="ja-JP" sz="800" dirty="0" smtClean="0">
                <a:latin typeface="+mn-ea"/>
              </a:rPr>
              <a:t>156</a:t>
            </a:r>
            <a:r>
              <a:rPr lang="ja-JP" altLang="en-US" sz="800" dirty="0">
                <a:latin typeface="+mn-ea"/>
              </a:rPr>
              <a:t>万円</a:t>
            </a:r>
            <a:r>
              <a:rPr lang="ja-JP" altLang="en-US" sz="800" dirty="0" smtClean="0">
                <a:latin typeface="+mn-ea"/>
              </a:rPr>
              <a:t>以下</a:t>
            </a:r>
            <a:endParaRPr lang="ja-JP" altLang="en-US" sz="800" dirty="0">
              <a:latin typeface="+mn-ea"/>
            </a:endParaRPr>
          </a:p>
        </p:txBody>
      </p:sp>
      <p:sp>
        <p:nvSpPr>
          <p:cNvPr id="46" name="正方形/長方形 45"/>
          <p:cNvSpPr/>
          <p:nvPr/>
        </p:nvSpPr>
        <p:spPr>
          <a:xfrm>
            <a:off x="175373" y="396645"/>
            <a:ext cx="6509567" cy="7147458"/>
          </a:xfrm>
          <a:prstGeom prst="rect">
            <a:avLst/>
          </a:prstGeom>
          <a:solidFill>
            <a:schemeClr val="accent1">
              <a:lumMod val="20000"/>
              <a:lumOff val="80000"/>
            </a:schemeClr>
          </a:solidFill>
        </p:spPr>
        <p:txBody>
          <a:bodyPr wrap="square">
            <a:spAutoFit/>
          </a:bodyPr>
          <a:lstStyle/>
          <a:p>
            <a:r>
              <a:rPr lang="ja-JP" altLang="en-US" sz="1500" b="1" dirty="0" smtClean="0">
                <a:latin typeface="メイリオ" panose="020B0604030504040204" pitchFamily="50" charset="-128"/>
                <a:ea typeface="メイリオ" panose="020B0604030504040204" pitchFamily="50" charset="-128"/>
              </a:rPr>
              <a:t>申請方法：給付金を受け取るには、</a:t>
            </a:r>
            <a:r>
              <a:rPr lang="ja-JP" altLang="en-US" sz="1500" b="1" u="sng" dirty="0" smtClean="0">
                <a:solidFill>
                  <a:srgbClr val="FF0000"/>
                </a:solidFill>
                <a:latin typeface="メイリオ" panose="020B0604030504040204" pitchFamily="50" charset="-128"/>
                <a:ea typeface="メイリオ" panose="020B0604030504040204" pitchFamily="50" charset="-128"/>
              </a:rPr>
              <a:t>申請が必要</a:t>
            </a:r>
            <a:r>
              <a:rPr lang="ja-JP" altLang="en-US" sz="1500" b="1" dirty="0" smtClean="0">
                <a:latin typeface="メイリオ" panose="020B0604030504040204" pitchFamily="50" charset="-128"/>
                <a:ea typeface="メイリオ" panose="020B0604030504040204" pitchFamily="50" charset="-128"/>
              </a:rPr>
              <a:t>です。</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　</a:t>
            </a:r>
            <a:r>
              <a:rPr lang="ja-JP" altLang="en-US" sz="1500" b="1" dirty="0" smtClean="0">
                <a:latin typeface="メイリオ" panose="020B0604030504040204" pitchFamily="50" charset="-128"/>
                <a:ea typeface="メイリオ" panose="020B0604030504040204" pitchFamily="50" charset="-128"/>
              </a:rPr>
              <a:t>　　　　①</a:t>
            </a:r>
            <a:r>
              <a:rPr lang="ja-JP" altLang="en-US" sz="1500" b="1" dirty="0">
                <a:latin typeface="メイリオ" panose="020B0604030504040204" pitchFamily="50" charset="-128"/>
                <a:ea typeface="メイリオ" panose="020B0604030504040204" pitchFamily="50" charset="-128"/>
              </a:rPr>
              <a:t>令和３年度・</a:t>
            </a:r>
            <a:r>
              <a:rPr lang="ja-JP" altLang="en-US" sz="1500" b="1">
                <a:latin typeface="メイリオ" panose="020B0604030504040204" pitchFamily="50" charset="-128"/>
                <a:ea typeface="メイリオ" panose="020B0604030504040204" pitchFamily="50" charset="-128"/>
              </a:rPr>
              <a:t>４年度</a:t>
            </a:r>
            <a:r>
              <a:rPr lang="ja-JP" altLang="en-US" sz="1500" b="1" smtClean="0">
                <a:latin typeface="メイリオ" panose="020B0604030504040204" pitchFamily="50" charset="-128"/>
                <a:ea typeface="メイリオ" panose="020B0604030504040204" pitchFamily="50" charset="-128"/>
              </a:rPr>
              <a:t>「住民税非課税</a:t>
            </a:r>
            <a:r>
              <a:rPr lang="ja-JP" altLang="en-US" sz="1500" b="1" dirty="0">
                <a:latin typeface="メイリオ" panose="020B0604030504040204" pitchFamily="50" charset="-128"/>
                <a:ea typeface="メイリオ" panose="020B0604030504040204" pitchFamily="50" charset="-128"/>
              </a:rPr>
              <a:t>世帯等に対する臨時</a:t>
            </a:r>
            <a:r>
              <a:rPr lang="ja-JP" altLang="en-US" sz="1500" b="1" dirty="0" smtClean="0">
                <a:latin typeface="メイリオ" panose="020B0604030504040204" pitchFamily="50" charset="-128"/>
                <a:ea typeface="メイリオ" panose="020B0604030504040204" pitchFamily="50" charset="-128"/>
              </a:rPr>
              <a:t>特別</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a:t>
            </a:r>
            <a:r>
              <a:rPr lang="ja-JP" altLang="en-US" sz="1500" b="1" dirty="0">
                <a:latin typeface="メイリオ" panose="020B0604030504040204" pitchFamily="50" charset="-128"/>
                <a:ea typeface="メイリオ" panose="020B0604030504040204" pitchFamily="50" charset="-128"/>
              </a:rPr>
              <a:t>給付</a:t>
            </a:r>
            <a:r>
              <a:rPr lang="ja-JP" altLang="en-US" sz="1500" b="1" dirty="0" smtClean="0">
                <a:latin typeface="メイリオ" panose="020B0604030504040204" pitchFamily="50" charset="-128"/>
                <a:ea typeface="メイリオ" panose="020B0604030504040204" pitchFamily="50" charset="-128"/>
              </a:rPr>
              <a:t>金（</a:t>
            </a:r>
            <a:r>
              <a:rPr lang="en-US" altLang="ja-JP" sz="1500" b="1" dirty="0" smtClean="0">
                <a:latin typeface="メイリオ" panose="020B0604030504040204" pitchFamily="50" charset="-128"/>
                <a:ea typeface="メイリオ" panose="020B0604030504040204" pitchFamily="50" charset="-128"/>
              </a:rPr>
              <a:t>10</a:t>
            </a:r>
            <a:r>
              <a:rPr lang="ja-JP" altLang="en-US" sz="1500" b="1" dirty="0" smtClean="0">
                <a:latin typeface="メイリオ" panose="020B0604030504040204" pitchFamily="50" charset="-128"/>
                <a:ea typeface="メイリオ" panose="020B0604030504040204" pitchFamily="50" charset="-128"/>
              </a:rPr>
              <a:t>万円給付）」を</a:t>
            </a:r>
            <a:r>
              <a:rPr lang="ja-JP" altLang="en-US" sz="1500" b="1" dirty="0">
                <a:latin typeface="メイリオ" panose="020B0604030504040204" pitchFamily="50" charset="-128"/>
                <a:ea typeface="メイリオ" panose="020B0604030504040204" pitchFamily="50" charset="-128"/>
              </a:rPr>
              <a:t>厚岸町で受給した世帯には、</a:t>
            </a:r>
            <a:r>
              <a:rPr lang="ja-JP" altLang="en-US" sz="1500" b="1" dirty="0" smtClean="0">
                <a:latin typeface="メイリオ" panose="020B0604030504040204" pitchFamily="50" charset="-128"/>
                <a:ea typeface="メイリオ" panose="020B0604030504040204" pitchFamily="50" charset="-128"/>
              </a:rPr>
              <a:t>町</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a:t>
            </a:r>
            <a:r>
              <a:rPr lang="ja-JP" altLang="en-US" sz="1500" b="1" dirty="0">
                <a:latin typeface="メイリオ" panose="020B0604030504040204" pitchFamily="50" charset="-128"/>
                <a:ea typeface="メイリオ" panose="020B0604030504040204" pitchFamily="50" charset="-128"/>
              </a:rPr>
              <a:t>からお知らせや申請書が届きます。（</a:t>
            </a:r>
            <a:r>
              <a:rPr lang="en-US" altLang="ja-JP" sz="1500" b="1" dirty="0">
                <a:latin typeface="メイリオ" panose="020B0604030504040204" pitchFamily="50" charset="-128"/>
                <a:ea typeface="メイリオ" panose="020B0604030504040204" pitchFamily="50" charset="-128"/>
              </a:rPr>
              <a:t>10</a:t>
            </a:r>
            <a:r>
              <a:rPr lang="ja-JP" altLang="en-US" sz="1500" b="1" dirty="0">
                <a:latin typeface="メイリオ" panose="020B0604030504040204" pitchFamily="50" charset="-128"/>
                <a:ea typeface="メイリオ" panose="020B0604030504040204" pitchFamily="50" charset="-128"/>
              </a:rPr>
              <a:t>月中旬発送</a:t>
            </a:r>
            <a:r>
              <a:rPr lang="ja-JP" altLang="en-US" sz="1500" b="1" dirty="0" smtClean="0">
                <a:latin typeface="メイリオ" panose="020B0604030504040204" pitchFamily="50" charset="-128"/>
                <a:ea typeface="メイリオ" panose="020B0604030504040204" pitchFamily="50" charset="-128"/>
              </a:rPr>
              <a:t>）</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a:t>
            </a:r>
            <a:r>
              <a:rPr lang="en-US" altLang="ja-JP" sz="1500" b="1" dirty="0">
                <a:latin typeface="メイリオ" panose="020B0604030504040204" pitchFamily="50" charset="-128"/>
                <a:ea typeface="メイリオ" panose="020B0604030504040204" pitchFamily="50" charset="-128"/>
              </a:rPr>
              <a:t>※</a:t>
            </a:r>
            <a:r>
              <a:rPr lang="ja-JP" altLang="en-US" sz="1500" b="1" dirty="0">
                <a:solidFill>
                  <a:srgbClr val="FF0000"/>
                </a:solidFill>
                <a:latin typeface="メイリオ" panose="020B0604030504040204" pitchFamily="50" charset="-128"/>
                <a:ea typeface="メイリオ" panose="020B0604030504040204" pitchFamily="50" charset="-128"/>
              </a:rPr>
              <a:t>新型コロナウイルス感染症予防対策のため、原則として返信</a:t>
            </a:r>
            <a:endParaRPr lang="en-US" altLang="ja-JP" sz="1500" b="1" dirty="0">
              <a:solidFill>
                <a:srgbClr val="FF0000"/>
              </a:solidFill>
              <a:latin typeface="メイリオ" panose="020B0604030504040204" pitchFamily="50" charset="-128"/>
              <a:ea typeface="メイリオ" panose="020B0604030504040204" pitchFamily="50" charset="-128"/>
            </a:endParaRPr>
          </a:p>
          <a:p>
            <a:r>
              <a:rPr lang="ja-JP" altLang="en-US" sz="1500" b="1" dirty="0">
                <a:solidFill>
                  <a:srgbClr val="FF0000"/>
                </a:solidFill>
                <a:latin typeface="メイリオ" panose="020B0604030504040204" pitchFamily="50" charset="-128"/>
                <a:ea typeface="メイリオ" panose="020B0604030504040204" pitchFamily="50" charset="-128"/>
              </a:rPr>
              <a:t>　　　　　　用封筒による郵送での提出にご協力ください。</a:t>
            </a:r>
            <a:endParaRPr lang="en-US" altLang="ja-JP" sz="1500" b="1" dirty="0">
              <a:solidFill>
                <a:srgbClr val="FF0000"/>
              </a:solidFill>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②令和４年１月２日以降に厚岸町に転入してきた方</a:t>
            </a:r>
            <a:r>
              <a:rPr lang="ja-JP" altLang="en-US" sz="1500" b="1" smtClean="0">
                <a:latin typeface="メイリオ" panose="020B0604030504040204" pitchFamily="50" charset="-128"/>
                <a:ea typeface="メイリオ" panose="020B0604030504040204" pitchFamily="50" charset="-128"/>
              </a:rPr>
              <a:t>や</a:t>
            </a:r>
            <a:r>
              <a:rPr lang="ja-JP" altLang="en-US" sz="1500" b="1" smtClean="0">
                <a:latin typeface="メイリオ" panose="020B0604030504040204" pitchFamily="50" charset="-128"/>
                <a:ea typeface="メイリオ" panose="020B0604030504040204" pitchFamily="50" charset="-128"/>
              </a:rPr>
              <a:t>、住民税</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a:t>
            </a:r>
            <a:r>
              <a:rPr lang="ja-JP" altLang="en-US" sz="1500" b="1" dirty="0">
                <a:latin typeface="メイリオ" panose="020B0604030504040204" pitchFamily="50" charset="-128"/>
                <a:ea typeface="メイリオ" panose="020B0604030504040204" pitchFamily="50" charset="-128"/>
              </a:rPr>
              <a:t>均等割のみ課税世帯には、申請書が届きません。</a:t>
            </a:r>
            <a:endParaRPr lang="en-US" altLang="ja-JP" sz="1500" b="1" dirty="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申請書は各提出先窓口に設置してある他、町のホームページ</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　　　　　　でダウンロードする、もしくは保健福祉</a:t>
            </a:r>
            <a:r>
              <a:rPr lang="ja-JP" altLang="en-US" sz="1500" b="1" dirty="0" smtClean="0">
                <a:latin typeface="メイリオ" panose="020B0604030504040204" pitchFamily="50" charset="-128"/>
                <a:ea typeface="メイリオ" panose="020B0604030504040204" pitchFamily="50" charset="-128"/>
              </a:rPr>
              <a:t>総合</a:t>
            </a:r>
            <a:r>
              <a:rPr lang="ja-JP" altLang="en-US" sz="1500" b="1" dirty="0">
                <a:latin typeface="メイリオ" panose="020B0604030504040204" pitchFamily="50" charset="-128"/>
                <a:ea typeface="メイリオ" panose="020B0604030504040204" pitchFamily="50" charset="-128"/>
              </a:rPr>
              <a:t>センターあみ</a:t>
            </a:r>
            <a:r>
              <a:rPr lang="ja-JP" altLang="en-US" sz="1500" b="1" dirty="0" smtClean="0">
                <a:latin typeface="メイリオ" panose="020B0604030504040204" pitchFamily="50" charset="-128"/>
                <a:ea typeface="メイリオ" panose="020B0604030504040204" pitchFamily="50" charset="-128"/>
              </a:rPr>
              <a:t>か</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a:t>
            </a:r>
            <a:r>
              <a:rPr lang="ja-JP" altLang="en-US" sz="1500" b="1" dirty="0">
                <a:latin typeface="メイリオ" panose="020B0604030504040204" pitchFamily="50" charset="-128"/>
                <a:ea typeface="メイリオ" panose="020B0604030504040204" pitchFamily="50" charset="-128"/>
              </a:rPr>
              <a:t>に連絡して申請書</a:t>
            </a:r>
            <a:r>
              <a:rPr lang="ja-JP" altLang="en-US" sz="1500" b="1" dirty="0" smtClean="0">
                <a:latin typeface="メイリオ" panose="020B0604030504040204" pitchFamily="50" charset="-128"/>
                <a:ea typeface="メイリオ" panose="020B0604030504040204" pitchFamily="50" charset="-128"/>
              </a:rPr>
              <a:t>を取り寄せる</a:t>
            </a:r>
            <a:r>
              <a:rPr lang="ja-JP" altLang="en-US" sz="1500" b="1" dirty="0">
                <a:latin typeface="メイリオ" panose="020B0604030504040204" pitchFamily="50" charset="-128"/>
                <a:ea typeface="メイリオ" panose="020B0604030504040204" pitchFamily="50" charset="-128"/>
              </a:rPr>
              <a:t>ことが可能です。 </a:t>
            </a:r>
            <a:r>
              <a:rPr lang="ja-JP" altLang="en-US" sz="1500" b="1" dirty="0" smtClean="0">
                <a:latin typeface="メイリオ" panose="020B0604030504040204" pitchFamily="50" charset="-128"/>
                <a:ea typeface="メイリオ" panose="020B0604030504040204" pitchFamily="50" charset="-128"/>
              </a:rPr>
              <a:t>　　　　　　　　　　　　　　　　　　</a:t>
            </a:r>
            <a:endParaRPr lang="en-US" altLang="ja-JP" sz="1500" b="1" dirty="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a:t>
            </a:r>
            <a:r>
              <a:rPr lang="ja-JP" altLang="en-US" sz="1500" b="1" dirty="0">
                <a:latin typeface="メイリオ" panose="020B0604030504040204" pitchFamily="50" charset="-128"/>
                <a:ea typeface="メイリオ" panose="020B0604030504040204" pitchFamily="50" charset="-128"/>
              </a:rPr>
              <a:t>要件等をご確認のうえ、申請書に必要事項を記入して、</a:t>
            </a:r>
            <a:r>
              <a:rPr lang="ja-JP" altLang="en-US" sz="1500" b="1" dirty="0" smtClean="0">
                <a:latin typeface="メイリオ" panose="020B0604030504040204" pitchFamily="50" charset="-128"/>
                <a:ea typeface="メイリオ" panose="020B0604030504040204" pitchFamily="50" charset="-128"/>
              </a:rPr>
              <a:t>添付書</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a:t>
            </a:r>
            <a:r>
              <a:rPr lang="ja-JP" altLang="en-US" sz="1500" b="1" dirty="0">
                <a:latin typeface="メイリオ" panose="020B0604030504040204" pitchFamily="50" charset="-128"/>
                <a:ea typeface="メイリオ" panose="020B0604030504040204" pitchFamily="50" charset="-128"/>
              </a:rPr>
              <a:t>類とともに郵送又は保健福祉総合センターあみか</a:t>
            </a:r>
            <a:r>
              <a:rPr lang="en-US" altLang="ja-JP" sz="1500" b="1" dirty="0">
                <a:latin typeface="メイリオ" panose="020B0604030504040204" pitchFamily="50" charset="-128"/>
                <a:ea typeface="メイリオ" panose="020B0604030504040204" pitchFamily="50" charset="-128"/>
              </a:rPr>
              <a:t>21</a:t>
            </a:r>
            <a:r>
              <a:rPr lang="ja-JP" altLang="en-US" sz="1500" b="1" dirty="0" err="1" smtClean="0">
                <a:latin typeface="メイリオ" panose="020B0604030504040204" pitchFamily="50" charset="-128"/>
                <a:ea typeface="メイリオ" panose="020B0604030504040204" pitchFamily="50" charset="-128"/>
              </a:rPr>
              <a:t>、</a:t>
            </a:r>
            <a:r>
              <a:rPr lang="ja-JP" altLang="en-US" sz="1500" b="1" dirty="0" smtClean="0">
                <a:latin typeface="メイリオ" panose="020B0604030504040204" pitchFamily="50" charset="-128"/>
                <a:ea typeface="メイリオ" panose="020B0604030504040204" pitchFamily="50" charset="-128"/>
              </a:rPr>
              <a:t>役場町　</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a:t>
            </a:r>
            <a:r>
              <a:rPr lang="ja-JP" altLang="en-US" sz="1500" b="1" dirty="0">
                <a:latin typeface="メイリオ" panose="020B0604030504040204" pitchFamily="50" charset="-128"/>
                <a:ea typeface="メイリオ" panose="020B0604030504040204" pitchFamily="50" charset="-128"/>
              </a:rPr>
              <a:t>民課窓口サービス係、湖南地区出張所にご提出ください</a:t>
            </a:r>
            <a:r>
              <a:rPr lang="ja-JP" altLang="en-US" sz="1500" b="1" dirty="0" smtClean="0">
                <a:latin typeface="メイリオ" panose="020B0604030504040204" pitchFamily="50" charset="-128"/>
                <a:ea typeface="メイリオ" panose="020B0604030504040204" pitchFamily="50" charset="-128"/>
              </a:rPr>
              <a:t>。</a:t>
            </a:r>
            <a:endParaRPr lang="en-US" altLang="ja-JP" sz="1500" b="1" dirty="0">
              <a:solidFill>
                <a:srgbClr val="FF0000"/>
              </a:solidFill>
              <a:latin typeface="メイリオ" panose="020B0604030504040204" pitchFamily="50" charset="-128"/>
              <a:ea typeface="メイリオ" panose="020B0604030504040204" pitchFamily="50" charset="-128"/>
            </a:endParaRPr>
          </a:p>
          <a:p>
            <a:r>
              <a:rPr lang="ja-JP" altLang="en-US" sz="1500" b="1" dirty="0" smtClean="0">
                <a:solidFill>
                  <a:srgbClr val="FF0000"/>
                </a:solidFill>
                <a:latin typeface="メイリオ" panose="020B0604030504040204" pitchFamily="50" charset="-128"/>
                <a:ea typeface="メイリオ" panose="020B0604030504040204" pitchFamily="50" charset="-128"/>
              </a:rPr>
              <a:t>　</a:t>
            </a:r>
            <a:endParaRPr lang="en-US" altLang="ja-JP" sz="1500" b="1" dirty="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提出期日：令和５年１月３１日（火）まで</a:t>
            </a:r>
            <a:endParaRPr lang="en-US" altLang="ja-JP" sz="1500" b="1" dirty="0" smtClean="0">
              <a:latin typeface="メイリオ" panose="020B0604030504040204" pitchFamily="50" charset="-128"/>
              <a:ea typeface="メイリオ" panose="020B0604030504040204" pitchFamily="50" charset="-128"/>
            </a:endParaRPr>
          </a:p>
          <a:p>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提出書類：①申請書（請求書）</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②申請者の本人確認書類（免許証、保険証等の写し）</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・代理人が申請する場合は、代理人の本人確認書類も必要です。</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③振込口座の写し</a:t>
            </a:r>
            <a:endParaRPr lang="en-US" altLang="ja-JP" sz="1500" b="1" dirty="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・令和３年度・</a:t>
            </a:r>
            <a:r>
              <a:rPr lang="ja-JP" altLang="en-US" sz="1500" b="1" smtClean="0">
                <a:latin typeface="メイリオ" panose="020B0604030504040204" pitchFamily="50" charset="-128"/>
                <a:ea typeface="メイリオ" panose="020B0604030504040204" pitchFamily="50" charset="-128"/>
              </a:rPr>
              <a:t>４年度</a:t>
            </a:r>
            <a:r>
              <a:rPr lang="ja-JP" altLang="en-US" sz="1500" b="1" smtClean="0">
                <a:latin typeface="メイリオ" panose="020B0604030504040204" pitchFamily="50" charset="-128"/>
                <a:ea typeface="メイリオ" panose="020B0604030504040204" pitchFamily="50" charset="-128"/>
              </a:rPr>
              <a:t>「住民税非課税</a:t>
            </a:r>
            <a:r>
              <a:rPr lang="ja-JP" altLang="en-US" sz="1500" b="1" dirty="0" smtClean="0">
                <a:latin typeface="メイリオ" panose="020B0604030504040204" pitchFamily="50" charset="-128"/>
                <a:ea typeface="メイリオ" panose="020B0604030504040204" pitchFamily="50" charset="-128"/>
              </a:rPr>
              <a:t>世帯等に対する臨時特別</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　　　　　　給付金」の受取口座と同じ口座を希望する場合、写しは</a:t>
            </a:r>
            <a:r>
              <a:rPr lang="ja-JP" altLang="en-US" sz="1500" b="1" dirty="0" smtClean="0">
                <a:latin typeface="メイリオ" panose="020B0604030504040204" pitchFamily="50" charset="-128"/>
                <a:ea typeface="メイリオ" panose="020B0604030504040204" pitchFamily="50" charset="-128"/>
              </a:rPr>
              <a:t>不要　</a:t>
            </a:r>
            <a:endParaRPr lang="en-US" altLang="ja-JP" sz="1500" b="1" dirty="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です。</a:t>
            </a:r>
            <a:endParaRPr lang="en-US" altLang="ja-JP" sz="1500" b="1" dirty="0" smtClean="0">
              <a:latin typeface="メイリオ" panose="020B0604030504040204" pitchFamily="50" charset="-128"/>
              <a:ea typeface="メイリオ" panose="020B0604030504040204" pitchFamily="50" charset="-128"/>
            </a:endParaRPr>
          </a:p>
          <a:p>
            <a:r>
              <a:rPr lang="ja-JP" altLang="en-US" sz="1400" b="1" dirty="0" smtClean="0">
                <a:latin typeface="メイリオ" panose="020B0604030504040204" pitchFamily="50" charset="-128"/>
                <a:ea typeface="メイリオ" panose="020B0604030504040204" pitchFamily="50" charset="-128"/>
              </a:rPr>
              <a:t>　　　　　 </a:t>
            </a:r>
            <a:r>
              <a:rPr lang="ja-JP" altLang="en-US" sz="1500" b="1" dirty="0" smtClean="0">
                <a:latin typeface="メイリオ" panose="020B0604030504040204" pitchFamily="50" charset="-128"/>
                <a:ea typeface="メイリオ" panose="020B0604030504040204" pitchFamily="50" charset="-128"/>
              </a:rPr>
              <a:t>④その他</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　　　　　・世帯に令和４年１月２日以降に転入した方がいる場合</a:t>
            </a:r>
            <a:endParaRPr lang="en-US" altLang="ja-JP" sz="1500" b="1" dirty="0" smtClean="0">
              <a:latin typeface="メイリオ" panose="020B0604030504040204" pitchFamily="50" charset="-128"/>
              <a:ea typeface="メイリオ" panose="020B0604030504040204" pitchFamily="50" charset="-128"/>
            </a:endParaRPr>
          </a:p>
          <a:p>
            <a:r>
              <a:rPr lang="ja-JP" altLang="en-US" sz="1400" b="1" dirty="0" smtClean="0">
                <a:latin typeface="メイリオ" panose="020B0604030504040204" pitchFamily="50" charset="-128"/>
                <a:ea typeface="メイリオ" panose="020B0604030504040204" pitchFamily="50" charset="-128"/>
              </a:rPr>
              <a:t>　　　　　　 →令和４年１月１日時点でお住まいの市区町村が発行する「納税</a:t>
            </a:r>
            <a:endParaRPr lang="en-US" altLang="ja-JP" sz="1400" b="1" dirty="0" smtClean="0">
              <a:latin typeface="メイリオ" panose="020B0604030504040204" pitchFamily="50" charset="-128"/>
              <a:ea typeface="メイリオ" panose="020B0604030504040204" pitchFamily="50" charset="-128"/>
            </a:endParaRPr>
          </a:p>
          <a:p>
            <a:r>
              <a:rPr lang="ja-JP" altLang="en-US" sz="1400" b="1" dirty="0" smtClean="0">
                <a:latin typeface="メイリオ" panose="020B0604030504040204" pitchFamily="50" charset="-128"/>
                <a:ea typeface="メイリオ" panose="020B0604030504040204" pitchFamily="50" charset="-128"/>
              </a:rPr>
              <a:t>　　　　　　　 通知書」又は「課税証明書」の写し</a:t>
            </a:r>
            <a:endParaRPr lang="en-US" altLang="ja-JP" sz="1400" b="1" dirty="0" smtClean="0">
              <a:latin typeface="メイリオ" panose="020B0604030504040204" pitchFamily="50" charset="-128"/>
              <a:ea typeface="メイリオ" panose="020B0604030504040204" pitchFamily="50" charset="-128"/>
            </a:endParaRPr>
          </a:p>
          <a:p>
            <a:r>
              <a:rPr lang="ja-JP" altLang="en-US" sz="1400" b="1" dirty="0" smtClean="0">
                <a:latin typeface="メイリオ" panose="020B0604030504040204" pitchFamily="50" charset="-128"/>
                <a:ea typeface="メイリオ" panose="020B0604030504040204" pitchFamily="50" charset="-128"/>
              </a:rPr>
              <a:t>　　　　　 </a:t>
            </a:r>
            <a:r>
              <a:rPr lang="ja-JP" altLang="en-US" sz="1500" b="1" dirty="0" smtClean="0">
                <a:latin typeface="メイリオ" panose="020B0604030504040204" pitchFamily="50" charset="-128"/>
                <a:ea typeface="メイリオ" panose="020B0604030504040204" pitchFamily="50" charset="-128"/>
              </a:rPr>
              <a:t>・世帯に令和</a:t>
            </a:r>
            <a:r>
              <a:rPr lang="ja-JP" altLang="en-US" sz="1500" b="1" smtClean="0">
                <a:latin typeface="メイリオ" panose="020B0604030504040204" pitchFamily="50" charset="-128"/>
                <a:ea typeface="メイリオ" panose="020B0604030504040204" pitchFamily="50" charset="-128"/>
              </a:rPr>
              <a:t>４年度</a:t>
            </a:r>
            <a:r>
              <a:rPr lang="ja-JP" altLang="en-US" sz="1500" b="1" smtClean="0">
                <a:latin typeface="メイリオ" panose="020B0604030504040204" pitchFamily="50" charset="-128"/>
                <a:ea typeface="メイリオ" panose="020B0604030504040204" pitchFamily="50" charset="-128"/>
              </a:rPr>
              <a:t>の住民税未申告者</a:t>
            </a:r>
            <a:r>
              <a:rPr lang="ja-JP" altLang="en-US" sz="1500" b="1" dirty="0" smtClean="0">
                <a:latin typeface="メイリオ" panose="020B0604030504040204" pitchFamily="50" charset="-128"/>
                <a:ea typeface="メイリオ" panose="020B0604030504040204" pitchFamily="50" charset="-128"/>
              </a:rPr>
              <a:t>がいる場合</a:t>
            </a:r>
            <a:endParaRPr lang="en-US" altLang="ja-JP" sz="1500" b="1" dirty="0" smtClean="0">
              <a:latin typeface="メイリオ" panose="020B0604030504040204" pitchFamily="50" charset="-128"/>
              <a:ea typeface="メイリオ" panose="020B0604030504040204" pitchFamily="50" charset="-128"/>
            </a:endParaRPr>
          </a:p>
          <a:p>
            <a:r>
              <a:rPr lang="ja-JP" altLang="en-US" sz="1400" b="1" dirty="0" smtClean="0">
                <a:latin typeface="メイリオ" panose="020B0604030504040204" pitchFamily="50" charset="-128"/>
                <a:ea typeface="メイリオ" panose="020B0604030504040204" pitchFamily="50" charset="-128"/>
              </a:rPr>
              <a:t>　　　　　　 →</a:t>
            </a:r>
            <a:r>
              <a:rPr lang="ja-JP" altLang="en-US" sz="1400" b="1" smtClean="0">
                <a:latin typeface="メイリオ" panose="020B0604030504040204" pitchFamily="50" charset="-128"/>
                <a:ea typeface="メイリオ" panose="020B0604030504040204" pitchFamily="50" charset="-128"/>
              </a:rPr>
              <a:t>税務課</a:t>
            </a:r>
            <a:r>
              <a:rPr lang="ja-JP" altLang="en-US" sz="1400" b="1" smtClean="0">
                <a:latin typeface="メイリオ" panose="020B0604030504040204" pitchFamily="50" charset="-128"/>
                <a:ea typeface="メイリオ" panose="020B0604030504040204" pitchFamily="50" charset="-128"/>
              </a:rPr>
              <a:t>で住民税申告</a:t>
            </a:r>
            <a:r>
              <a:rPr lang="ja-JP" altLang="en-US" sz="1400" b="1" dirty="0" smtClean="0">
                <a:latin typeface="メイリオ" panose="020B0604030504040204" pitchFamily="50" charset="-128"/>
                <a:ea typeface="メイリオ" panose="020B0604030504040204" pitchFamily="50" charset="-128"/>
              </a:rPr>
              <a:t>を行っていただき、その申告書の写しを添</a:t>
            </a:r>
            <a:endParaRPr lang="en-US" altLang="ja-JP" sz="1400" b="1" dirty="0" smtClean="0">
              <a:latin typeface="メイリオ" panose="020B0604030504040204" pitchFamily="50" charset="-128"/>
              <a:ea typeface="メイリオ" panose="020B0604030504040204" pitchFamily="50" charset="-128"/>
            </a:endParaRPr>
          </a:p>
          <a:p>
            <a:r>
              <a:rPr lang="ja-JP" altLang="en-US" sz="1400" b="1" dirty="0" smtClean="0">
                <a:latin typeface="メイリオ" panose="020B0604030504040204" pitchFamily="50" charset="-128"/>
                <a:ea typeface="メイリオ" panose="020B0604030504040204" pitchFamily="50" charset="-128"/>
              </a:rPr>
              <a:t>　　　　　　　 付してください。</a:t>
            </a:r>
            <a:endParaRPr lang="en-US" altLang="ja-JP" sz="1400" b="1" dirty="0" smtClean="0">
              <a:latin typeface="メイリオ" panose="020B0604030504040204" pitchFamily="50" charset="-128"/>
              <a:ea typeface="メイリオ" panose="020B0604030504040204" pitchFamily="50" charset="-128"/>
            </a:endParaRPr>
          </a:p>
        </p:txBody>
      </p:sp>
      <p:sp>
        <p:nvSpPr>
          <p:cNvPr id="9" name="正方形/長方形 8"/>
          <p:cNvSpPr/>
          <p:nvPr/>
        </p:nvSpPr>
        <p:spPr>
          <a:xfrm>
            <a:off x="7961335" y="8930591"/>
            <a:ext cx="6073249" cy="447815"/>
          </a:xfrm>
          <a:prstGeom prst="rect">
            <a:avLst/>
          </a:prstGeom>
        </p:spPr>
        <p:txBody>
          <a:bodyPr wrap="square">
            <a:spAutoFit/>
          </a:bodyPr>
          <a:lstStyle/>
          <a:p>
            <a:pPr>
              <a:lnSpc>
                <a:spcPct val="110000"/>
              </a:lnSpc>
              <a:spcBef>
                <a:spcPts val="600"/>
              </a:spcBef>
            </a:pPr>
            <a:r>
              <a:rPr kumimoji="1" lang="ja-JP" altLang="en-US" sz="1050" dirty="0">
                <a:latin typeface="メイリオ" panose="020B0604030504040204" pitchFamily="50" charset="-128"/>
                <a:ea typeface="メイリオ" panose="020B0604030504040204" pitchFamily="50" charset="-128"/>
              </a:rPr>
              <a:t>自宅や職場などに都道府県・市区町村や国</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の職員</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などをかたる不審な電話や郵便があった場合は、　　　　お住まいの市区町村や最寄りの警察署か警察相談専用電話</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9110)</a:t>
            </a:r>
            <a:r>
              <a:rPr kumimoji="1" lang="ja-JP" altLang="en-US" sz="1050" dirty="0">
                <a:latin typeface="メイリオ" panose="020B0604030504040204" pitchFamily="50" charset="-128"/>
                <a:ea typeface="メイリオ" panose="020B0604030504040204" pitchFamily="50" charset="-128"/>
              </a:rPr>
              <a:t>にご連絡ください。</a:t>
            </a:r>
            <a:endParaRPr kumimoji="1" lang="en-US" altLang="ja-JP" sz="105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7320130" y="3334211"/>
            <a:ext cx="641205" cy="720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6">
            <a:clrChange>
              <a:clrFrom>
                <a:srgbClr val="FFFFFF"/>
              </a:clrFrom>
              <a:clrTo>
                <a:srgbClr val="FFFFFF">
                  <a:alpha val="0"/>
                </a:srgbClr>
              </a:clrTo>
            </a:clrChange>
          </a:blip>
          <a:stretch>
            <a:fillRect/>
          </a:stretch>
        </p:blipFill>
        <p:spPr>
          <a:xfrm>
            <a:off x="9565241" y="4394466"/>
            <a:ext cx="623084" cy="468000"/>
          </a:xfrm>
          <a:prstGeom prst="rect">
            <a:avLst/>
          </a:prstGeom>
        </p:spPr>
      </p:pic>
      <p:pic>
        <p:nvPicPr>
          <p:cNvPr id="14" name="図 13"/>
          <p:cNvPicPr>
            <a:picLocks noChangeAspect="1"/>
          </p:cNvPicPr>
          <p:nvPr/>
        </p:nvPicPr>
        <p:blipFill>
          <a:blip r:embed="rId7"/>
          <a:stretch>
            <a:fillRect/>
          </a:stretch>
        </p:blipFill>
        <p:spPr>
          <a:xfrm>
            <a:off x="10316348" y="4537403"/>
            <a:ext cx="332399" cy="252000"/>
          </a:xfrm>
          <a:prstGeom prst="rect">
            <a:avLst/>
          </a:prstGeom>
        </p:spPr>
      </p:pic>
      <p:sp>
        <p:nvSpPr>
          <p:cNvPr id="59" name="正方形/長方形 58"/>
          <p:cNvSpPr/>
          <p:nvPr/>
        </p:nvSpPr>
        <p:spPr>
          <a:xfrm>
            <a:off x="7150554" y="2012364"/>
            <a:ext cx="641205" cy="720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p:cNvPicPr>
            <a:picLocks noChangeAspect="1"/>
          </p:cNvPicPr>
          <p:nvPr/>
        </p:nvPicPr>
        <p:blipFill>
          <a:blip r:embed="rId6">
            <a:clrChange>
              <a:clrFrom>
                <a:srgbClr val="FFFFFF"/>
              </a:clrFrom>
              <a:clrTo>
                <a:srgbClr val="FFFFFF">
                  <a:alpha val="0"/>
                </a:srgbClr>
              </a:clrTo>
            </a:clrChange>
          </a:blip>
          <a:stretch>
            <a:fillRect/>
          </a:stretch>
        </p:blipFill>
        <p:spPr>
          <a:xfrm>
            <a:off x="8378988" y="3585942"/>
            <a:ext cx="1012312" cy="877828"/>
          </a:xfrm>
          <a:prstGeom prst="rect">
            <a:avLst/>
          </a:prstGeom>
        </p:spPr>
      </p:pic>
      <p:pic>
        <p:nvPicPr>
          <p:cNvPr id="61" name="図 60"/>
          <p:cNvPicPr>
            <a:picLocks noChangeAspect="1"/>
          </p:cNvPicPr>
          <p:nvPr/>
        </p:nvPicPr>
        <p:blipFill>
          <a:blip r:embed="rId7"/>
          <a:stretch>
            <a:fillRect/>
          </a:stretch>
        </p:blipFill>
        <p:spPr>
          <a:xfrm>
            <a:off x="7196950" y="2848598"/>
            <a:ext cx="449903" cy="405117"/>
          </a:xfrm>
          <a:prstGeom prst="rect">
            <a:avLst/>
          </a:prstGeom>
        </p:spPr>
      </p:pic>
      <p:grpSp>
        <p:nvGrpSpPr>
          <p:cNvPr id="29" name="グループ化 28"/>
          <p:cNvGrpSpPr/>
          <p:nvPr/>
        </p:nvGrpSpPr>
        <p:grpSpPr>
          <a:xfrm>
            <a:off x="8157303" y="4378277"/>
            <a:ext cx="665744" cy="376190"/>
            <a:chOff x="6188474" y="3749977"/>
            <a:chExt cx="665744" cy="376190"/>
          </a:xfrm>
        </p:grpSpPr>
        <p:sp>
          <p:nvSpPr>
            <p:cNvPr id="71" name="正方形/長方形 70"/>
            <p:cNvSpPr/>
            <p:nvPr/>
          </p:nvSpPr>
          <p:spPr>
            <a:xfrm>
              <a:off x="6188474" y="3749977"/>
              <a:ext cx="665744" cy="376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6255849" y="3766166"/>
              <a:ext cx="576000" cy="360000"/>
              <a:chOff x="7798411" y="2217695"/>
              <a:chExt cx="646594" cy="444953"/>
            </a:xfrm>
          </p:grpSpPr>
          <p:pic>
            <p:nvPicPr>
              <p:cNvPr id="74" name="図 73"/>
              <p:cNvPicPr>
                <a:picLocks noChangeAspect="1"/>
              </p:cNvPicPr>
              <p:nvPr/>
            </p:nvPicPr>
            <p:blipFill>
              <a:blip r:embed="rId8">
                <a:clrChange>
                  <a:clrFrom>
                    <a:srgbClr val="FFFFFF"/>
                  </a:clrFrom>
                  <a:clrTo>
                    <a:srgbClr val="FFFFFF">
                      <a:alpha val="0"/>
                    </a:srgbClr>
                  </a:clrTo>
                </a:clrChange>
              </a:blip>
              <a:stretch>
                <a:fillRect/>
              </a:stretch>
            </p:blipFill>
            <p:spPr>
              <a:xfrm>
                <a:off x="7798411" y="2217695"/>
                <a:ext cx="646594" cy="444953"/>
              </a:xfrm>
              <a:prstGeom prst="rect">
                <a:avLst/>
              </a:prstGeom>
              <a:noFill/>
            </p:spPr>
          </p:pic>
          <p:pic>
            <p:nvPicPr>
              <p:cNvPr id="75" name="図 74"/>
              <p:cNvPicPr>
                <a:picLocks noChangeAspect="1"/>
              </p:cNvPicPr>
              <p:nvPr/>
            </p:nvPicPr>
            <p:blipFill>
              <a:blip r:embed="rId9">
                <a:clrChange>
                  <a:clrFrom>
                    <a:srgbClr val="FFFFFF"/>
                  </a:clrFrom>
                  <a:clrTo>
                    <a:srgbClr val="FFFFFF">
                      <a:alpha val="0"/>
                    </a:srgbClr>
                  </a:clrTo>
                </a:clrChange>
              </a:blip>
              <a:stretch>
                <a:fillRect/>
              </a:stretch>
            </p:blipFill>
            <p:spPr>
              <a:xfrm>
                <a:off x="7901953" y="2324307"/>
                <a:ext cx="70485" cy="70397"/>
              </a:xfrm>
              <a:prstGeom prst="rect">
                <a:avLst/>
              </a:prstGeom>
              <a:noFill/>
            </p:spPr>
          </p:pic>
          <p:pic>
            <p:nvPicPr>
              <p:cNvPr id="76" name="図 75"/>
              <p:cNvPicPr>
                <a:picLocks noChangeAspect="1"/>
              </p:cNvPicPr>
              <p:nvPr/>
            </p:nvPicPr>
            <p:blipFill>
              <a:blip r:embed="rId9">
                <a:clrChange>
                  <a:clrFrom>
                    <a:srgbClr val="FFFFFF"/>
                  </a:clrFrom>
                  <a:clrTo>
                    <a:srgbClr val="FFFFFF">
                      <a:alpha val="0"/>
                    </a:srgbClr>
                  </a:clrTo>
                </a:clrChange>
              </a:blip>
              <a:stretch>
                <a:fillRect/>
              </a:stretch>
            </p:blipFill>
            <p:spPr>
              <a:xfrm>
                <a:off x="7901953" y="2394367"/>
                <a:ext cx="70485" cy="70397"/>
              </a:xfrm>
              <a:prstGeom prst="rect">
                <a:avLst/>
              </a:prstGeom>
              <a:noFill/>
            </p:spPr>
          </p:pic>
          <p:pic>
            <p:nvPicPr>
              <p:cNvPr id="77" name="図 76"/>
              <p:cNvPicPr>
                <a:picLocks noChangeAspect="1"/>
              </p:cNvPicPr>
              <p:nvPr/>
            </p:nvPicPr>
            <p:blipFill>
              <a:blip r:embed="rId9">
                <a:clrChange>
                  <a:clrFrom>
                    <a:srgbClr val="FFFFFF"/>
                  </a:clrFrom>
                  <a:clrTo>
                    <a:srgbClr val="FFFFFF">
                      <a:alpha val="0"/>
                    </a:srgbClr>
                  </a:clrTo>
                </a:clrChange>
              </a:blip>
              <a:stretch>
                <a:fillRect/>
              </a:stretch>
            </p:blipFill>
            <p:spPr>
              <a:xfrm>
                <a:off x="7901953" y="2465197"/>
                <a:ext cx="70485" cy="70397"/>
              </a:xfrm>
              <a:prstGeom prst="rect">
                <a:avLst/>
              </a:prstGeom>
              <a:noFill/>
            </p:spPr>
          </p:pic>
        </p:grpSp>
        <p:sp>
          <p:nvSpPr>
            <p:cNvPr id="73" name="正方形/長方形 72"/>
            <p:cNvSpPr/>
            <p:nvPr/>
          </p:nvSpPr>
          <p:spPr>
            <a:xfrm>
              <a:off x="6302304" y="3939936"/>
              <a:ext cx="396000" cy="169277"/>
            </a:xfrm>
            <a:prstGeom prst="rect">
              <a:avLst/>
            </a:prstGeom>
            <a:noFill/>
          </p:spPr>
          <p:txBody>
            <a:bodyPr wrap="square">
              <a:spAutoFit/>
            </a:bodyPr>
            <a:lstStyle/>
            <a:p>
              <a:pPr algn="ctr"/>
              <a:r>
                <a:rPr kumimoji="1" lang="ja-JP" altLang="en-US" sz="500" dirty="0" smtClean="0">
                  <a:latin typeface="HG丸ｺﾞｼｯｸM-PRO" panose="020F0600000000000000" pitchFamily="50" charset="-128"/>
                  <a:ea typeface="HG丸ｺﾞｼｯｸM-PRO" panose="020F0600000000000000" pitchFamily="50" charset="-128"/>
                </a:rPr>
                <a:t>お名前</a:t>
              </a:r>
              <a:endParaRPr kumimoji="1" lang="ja-JP" altLang="en-US" sz="500" dirty="0">
                <a:latin typeface="HG丸ｺﾞｼｯｸM-PRO" panose="020F0600000000000000" pitchFamily="50" charset="-128"/>
                <a:ea typeface="HG丸ｺﾞｼｯｸM-PRO" panose="020F0600000000000000" pitchFamily="50" charset="-128"/>
              </a:endParaRPr>
            </a:p>
          </p:txBody>
        </p:sp>
      </p:grpSp>
      <p:sp>
        <p:nvSpPr>
          <p:cNvPr id="28" name="正方形/長方形 27"/>
          <p:cNvSpPr/>
          <p:nvPr/>
        </p:nvSpPr>
        <p:spPr>
          <a:xfrm>
            <a:off x="70511" y="7544102"/>
            <a:ext cx="6794295" cy="246221"/>
          </a:xfrm>
          <a:prstGeom prst="rect">
            <a:avLst/>
          </a:prstGeom>
        </p:spPr>
        <p:txBody>
          <a:bodyPr wrap="square">
            <a:spAutoFit/>
          </a:bodyPr>
          <a:lstStyle/>
          <a:p>
            <a:r>
              <a:rPr kumimoji="1" lang="ja-JP" altLang="en-US" sz="1000" dirty="0"/>
              <a:t>・・・・・・・・・・・・・・・・・・・・・・・</a:t>
            </a:r>
            <a:r>
              <a:rPr kumimoji="1" lang="ja-JP" altLang="en-US" sz="1000" dirty="0" smtClean="0"/>
              <a:t>・・・・・・・・・・・・・・・・・・・・・・・・・・・・・</a:t>
            </a:r>
            <a:endParaRPr lang="ja-JP" altLang="en-US" sz="1000" dirty="0"/>
          </a:p>
        </p:txBody>
      </p:sp>
      <p:sp>
        <p:nvSpPr>
          <p:cNvPr id="79" name="正方形/長方形 78"/>
          <p:cNvSpPr/>
          <p:nvPr/>
        </p:nvSpPr>
        <p:spPr>
          <a:xfrm>
            <a:off x="7207660" y="674685"/>
            <a:ext cx="578393" cy="376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6992325" y="4566327"/>
            <a:ext cx="828921" cy="812902"/>
            <a:chOff x="6323176" y="1192835"/>
            <a:chExt cx="518855" cy="394257"/>
          </a:xfrm>
        </p:grpSpPr>
        <p:pic>
          <p:nvPicPr>
            <p:cNvPr id="82" name="図 81"/>
            <p:cNvPicPr>
              <a:picLocks noChangeAspect="1"/>
            </p:cNvPicPr>
            <p:nvPr/>
          </p:nvPicPr>
          <p:blipFill>
            <a:blip r:embed="rId8">
              <a:clrChange>
                <a:clrFrom>
                  <a:srgbClr val="FFFFFF"/>
                </a:clrFrom>
                <a:clrTo>
                  <a:srgbClr val="FFFFFF">
                    <a:alpha val="0"/>
                  </a:srgbClr>
                </a:clrTo>
              </a:clrChange>
            </a:blip>
            <a:stretch>
              <a:fillRect/>
            </a:stretch>
          </p:blipFill>
          <p:spPr>
            <a:xfrm>
              <a:off x="6323631" y="1192835"/>
              <a:ext cx="518400" cy="324000"/>
            </a:xfrm>
            <a:prstGeom prst="rect">
              <a:avLst/>
            </a:prstGeom>
            <a:noFill/>
          </p:spPr>
        </p:pic>
        <p:pic>
          <p:nvPicPr>
            <p:cNvPr id="83" name="図 82"/>
            <p:cNvPicPr>
              <a:picLocks noChangeAspect="1"/>
            </p:cNvPicPr>
            <p:nvPr/>
          </p:nvPicPr>
          <p:blipFill>
            <a:blip r:embed="rId9">
              <a:clrChange>
                <a:clrFrom>
                  <a:srgbClr val="FFFFFF"/>
                </a:clrFrom>
                <a:clrTo>
                  <a:srgbClr val="FFFFFF">
                    <a:alpha val="0"/>
                  </a:srgbClr>
                </a:clrTo>
              </a:clrChange>
            </a:blip>
            <a:stretch>
              <a:fillRect/>
            </a:stretch>
          </p:blipFill>
          <p:spPr>
            <a:xfrm>
              <a:off x="6409165" y="1279092"/>
              <a:ext cx="62790" cy="56956"/>
            </a:xfrm>
            <a:prstGeom prst="rect">
              <a:avLst/>
            </a:prstGeom>
            <a:noFill/>
          </p:spPr>
        </p:pic>
        <p:pic>
          <p:nvPicPr>
            <p:cNvPr id="84" name="図 83"/>
            <p:cNvPicPr>
              <a:picLocks noChangeAspect="1"/>
            </p:cNvPicPr>
            <p:nvPr/>
          </p:nvPicPr>
          <p:blipFill>
            <a:blip r:embed="rId9">
              <a:clrChange>
                <a:clrFrom>
                  <a:srgbClr val="FFFFFF"/>
                </a:clrFrom>
                <a:clrTo>
                  <a:srgbClr val="FFFFFF">
                    <a:alpha val="0"/>
                  </a:srgbClr>
                </a:clrTo>
              </a:clrChange>
            </a:blip>
            <a:stretch>
              <a:fillRect/>
            </a:stretch>
          </p:blipFill>
          <p:spPr>
            <a:xfrm>
              <a:off x="6409165" y="1335776"/>
              <a:ext cx="62790" cy="56956"/>
            </a:xfrm>
            <a:prstGeom prst="rect">
              <a:avLst/>
            </a:prstGeom>
            <a:noFill/>
          </p:spPr>
        </p:pic>
        <p:pic>
          <p:nvPicPr>
            <p:cNvPr id="85" name="図 84"/>
            <p:cNvPicPr>
              <a:picLocks noChangeAspect="1"/>
            </p:cNvPicPr>
            <p:nvPr/>
          </p:nvPicPr>
          <p:blipFill>
            <a:blip r:embed="rId9">
              <a:clrChange>
                <a:clrFrom>
                  <a:srgbClr val="FFFFFF"/>
                </a:clrFrom>
                <a:clrTo>
                  <a:srgbClr val="FFFFFF">
                    <a:alpha val="0"/>
                  </a:srgbClr>
                </a:clrTo>
              </a:clrChange>
            </a:blip>
            <a:stretch>
              <a:fillRect/>
            </a:stretch>
          </p:blipFill>
          <p:spPr>
            <a:xfrm>
              <a:off x="6409165" y="1393082"/>
              <a:ext cx="62790" cy="56956"/>
            </a:xfrm>
            <a:prstGeom prst="rect">
              <a:avLst/>
            </a:prstGeom>
            <a:noFill/>
          </p:spPr>
        </p:pic>
        <p:sp>
          <p:nvSpPr>
            <p:cNvPr id="81" name="正方形/長方形 80"/>
            <p:cNvSpPr/>
            <p:nvPr/>
          </p:nvSpPr>
          <p:spPr>
            <a:xfrm>
              <a:off x="6323176" y="1417815"/>
              <a:ext cx="396000" cy="169277"/>
            </a:xfrm>
            <a:prstGeom prst="rect">
              <a:avLst/>
            </a:prstGeom>
            <a:noFill/>
          </p:spPr>
          <p:txBody>
            <a:bodyPr wrap="square">
              <a:spAutoFit/>
            </a:bodyPr>
            <a:lstStyle/>
            <a:p>
              <a:pPr algn="ctr"/>
              <a:r>
                <a:rPr kumimoji="1" lang="ja-JP" altLang="en-US" sz="500" dirty="0" smtClean="0">
                  <a:latin typeface="HG丸ｺﾞｼｯｸM-PRO" panose="020F0600000000000000" pitchFamily="50" charset="-128"/>
                  <a:ea typeface="HG丸ｺﾞｼｯｸM-PRO" panose="020F0600000000000000" pitchFamily="50" charset="-128"/>
                </a:rPr>
                <a:t>お名前</a:t>
              </a:r>
              <a:endParaRPr kumimoji="1" lang="ja-JP" altLang="en-US" sz="500" dirty="0">
                <a:latin typeface="HG丸ｺﾞｼｯｸM-PRO" panose="020F0600000000000000" pitchFamily="50" charset="-128"/>
                <a:ea typeface="HG丸ｺﾞｼｯｸM-PRO" panose="020F0600000000000000" pitchFamily="50" charset="-128"/>
              </a:endParaRPr>
            </a:p>
          </p:txBody>
        </p:sp>
      </p:grpSp>
      <p:graphicFrame>
        <p:nvGraphicFramePr>
          <p:cNvPr id="49" name="表 48"/>
          <p:cNvGraphicFramePr>
            <a:graphicFrameLocks noGrp="1"/>
          </p:cNvGraphicFramePr>
          <p:nvPr>
            <p:extLst>
              <p:ext uri="{D42A27DB-BD31-4B8C-83A1-F6EECF244321}">
                <p14:modId xmlns:p14="http://schemas.microsoft.com/office/powerpoint/2010/main" val="80230031"/>
              </p:ext>
            </p:extLst>
          </p:nvPr>
        </p:nvGraphicFramePr>
        <p:xfrm>
          <a:off x="39176" y="8356936"/>
          <a:ext cx="3389316" cy="1512000"/>
        </p:xfrm>
        <a:graphic>
          <a:graphicData uri="http://schemas.openxmlformats.org/drawingml/2006/table">
            <a:tbl>
              <a:tblPr firstRow="1">
                <a:tableStyleId>{5C22544A-7EE6-4342-B048-85BDC9FD1C3A}</a:tableStyleId>
              </a:tblPr>
              <a:tblGrid>
                <a:gridCol w="3389316">
                  <a:extLst>
                    <a:ext uri="{9D8B030D-6E8A-4147-A177-3AD203B41FA5}">
                      <a16:colId xmlns:a16="http://schemas.microsoft.com/office/drawing/2014/main" val="3321389872"/>
                    </a:ext>
                  </a:extLst>
                </a:gridCol>
              </a:tblGrid>
              <a:tr h="280415">
                <a:tc>
                  <a:txBody>
                    <a:bodyPr/>
                    <a:lstStyle/>
                    <a:p>
                      <a:pPr algn="ctr">
                        <a:lnSpc>
                          <a:spcPct val="110000"/>
                        </a:lnSpc>
                      </a:pPr>
                      <a:r>
                        <a:rPr kumimoji="1" lang="ja-JP" altLang="en-US" sz="1300" spc="200" baseline="0" dirty="0" smtClean="0">
                          <a:solidFill>
                            <a:schemeClr val="bg1"/>
                          </a:solidFill>
                          <a:latin typeface="メイリオ" panose="020B0604030504040204" pitchFamily="50" charset="-128"/>
                          <a:ea typeface="メイリオ" panose="020B0604030504040204" pitchFamily="50" charset="-128"/>
                        </a:rPr>
                        <a:t>給付金及び申請に関するお問合わせ</a:t>
                      </a:r>
                      <a:endParaRPr kumimoji="1" lang="ja-JP" altLang="en-US" sz="1300" spc="200" baseline="0" dirty="0">
                        <a:solidFill>
                          <a:schemeClr val="bg1"/>
                        </a:solidFill>
                        <a:latin typeface="メイリオ" panose="020B0604030504040204" pitchFamily="50" charset="-128"/>
                        <a:ea typeface="メイリオ" panose="020B0604030504040204" pitchFamily="50" charset="-128"/>
                      </a:endParaRPr>
                    </a:p>
                  </a:txBody>
                  <a:tcPr marT="18000" marB="0">
                    <a:lnL w="28575"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384145696"/>
                  </a:ext>
                </a:extLst>
              </a:tr>
              <a:tr h="1231585">
                <a:tc>
                  <a:txBody>
                    <a:bodyPr/>
                    <a:lstStyle/>
                    <a:p>
                      <a:pPr>
                        <a:lnSpc>
                          <a:spcPct val="110000"/>
                        </a:lnSpc>
                      </a:pP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T="72000" marB="36000">
                    <a:lnL w="28575"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864660"/>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3303271987"/>
              </p:ext>
            </p:extLst>
          </p:nvPr>
        </p:nvGraphicFramePr>
        <p:xfrm>
          <a:off x="3469219" y="8348933"/>
          <a:ext cx="3349632" cy="1517809"/>
        </p:xfrm>
        <a:graphic>
          <a:graphicData uri="http://schemas.openxmlformats.org/drawingml/2006/table">
            <a:tbl>
              <a:tblPr firstRow="1" bandRow="1">
                <a:tableStyleId>{5C22544A-7EE6-4342-B048-85BDC9FD1C3A}</a:tableStyleId>
              </a:tblPr>
              <a:tblGrid>
                <a:gridCol w="3349632">
                  <a:extLst>
                    <a:ext uri="{9D8B030D-6E8A-4147-A177-3AD203B41FA5}">
                      <a16:colId xmlns:a16="http://schemas.microsoft.com/office/drawing/2014/main" val="3321389872"/>
                    </a:ext>
                  </a:extLst>
                </a:gridCol>
              </a:tblGrid>
              <a:tr h="145972">
                <a:tc>
                  <a:txBody>
                    <a:bodyPr/>
                    <a:lstStyle/>
                    <a:p>
                      <a:pPr algn="ctr">
                        <a:lnSpc>
                          <a:spcPct val="110000"/>
                        </a:lnSpc>
                      </a:pPr>
                      <a:r>
                        <a:rPr kumimoji="1" lang="ja-JP" altLang="en-US" sz="1600" spc="200" baseline="0" dirty="0" smtClean="0">
                          <a:solidFill>
                            <a:schemeClr val="bg1"/>
                          </a:solidFill>
                          <a:latin typeface="メイリオ" panose="020B0604030504040204" pitchFamily="50" charset="-128"/>
                          <a:ea typeface="メイリオ" panose="020B0604030504040204" pitchFamily="50" charset="-128"/>
                        </a:rPr>
                        <a:t>課税内容に関するお問合わせ</a:t>
                      </a:r>
                      <a:endParaRPr kumimoji="1" lang="ja-JP" altLang="en-US" sz="1600" spc="200" baseline="0" dirty="0">
                        <a:solidFill>
                          <a:schemeClr val="bg1"/>
                        </a:solidFill>
                        <a:latin typeface="メイリオ" panose="020B0604030504040204" pitchFamily="50" charset="-128"/>
                        <a:ea typeface="メイリオ" panose="020B0604030504040204" pitchFamily="50" charset="-128"/>
                      </a:endParaRPr>
                    </a:p>
                  </a:txBody>
                  <a:tcPr marT="18000" marB="0">
                    <a:lnL w="28575"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384145696"/>
                  </a:ext>
                </a:extLst>
              </a:tr>
              <a:tr h="1231585">
                <a:tc>
                  <a:txBody>
                    <a:bodyPr/>
                    <a:lstStyle/>
                    <a:p>
                      <a:pPr algn="ctr">
                        <a:lnSpc>
                          <a:spcPct val="110000"/>
                        </a:lnSpc>
                      </a:pP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T="72000" marB="36000">
                    <a:lnL w="28575"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864660"/>
                  </a:ext>
                </a:extLst>
              </a:tr>
            </a:tbl>
          </a:graphicData>
        </a:graphic>
      </p:graphicFrame>
      <p:sp>
        <p:nvSpPr>
          <p:cNvPr id="56" name="正方形/長方形 55"/>
          <p:cNvSpPr/>
          <p:nvPr/>
        </p:nvSpPr>
        <p:spPr>
          <a:xfrm>
            <a:off x="-7553800" y="5765013"/>
            <a:ext cx="6624000" cy="2075090"/>
          </a:xfrm>
          <a:prstGeom prst="rect">
            <a:avLst/>
          </a:prstGeom>
          <a:solidFill>
            <a:schemeClr val="accent4">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t"/>
          <a:lstStyle/>
          <a:p>
            <a:pPr marL="285750" indent="-285750">
              <a:lnSpc>
                <a:spcPct val="110000"/>
              </a:lnSpc>
              <a:spcBef>
                <a:spcPts val="1200"/>
              </a:spcBef>
              <a:buFont typeface="Wingdings" panose="05000000000000000000" pitchFamily="2" charset="2"/>
              <a:buChar char="l"/>
            </a:pPr>
            <a:r>
              <a:rPr kumimoji="1" lang="ja-JP" altLang="en-US" sz="1500" dirty="0" smtClean="0">
                <a:solidFill>
                  <a:schemeClr val="tx1"/>
                </a:solidFill>
                <a:latin typeface="メイリオ" panose="020B0604030504040204" pitchFamily="50" charset="-128"/>
                <a:ea typeface="メイリオ" panose="020B0604030504040204" pitchFamily="50" charset="-128"/>
              </a:rPr>
              <a:t>給付金を受け取るには、</a:t>
            </a:r>
            <a:r>
              <a:rPr kumimoji="1" lang="ja-JP" altLang="en-US" sz="2000" b="1" u="sng" spc="90" dirty="0" smtClean="0">
                <a:solidFill>
                  <a:srgbClr val="FF0000"/>
                </a:solidFill>
                <a:latin typeface="メイリオ" panose="020B0604030504040204" pitchFamily="50" charset="-128"/>
                <a:ea typeface="メイリオ" panose="020B0604030504040204" pitchFamily="50" charset="-128"/>
              </a:rPr>
              <a:t>申請が必要</a:t>
            </a:r>
            <a:r>
              <a:rPr kumimoji="1" lang="ja-JP" altLang="en-US" sz="1500" dirty="0" smtClean="0">
                <a:solidFill>
                  <a:schemeClr val="tx1"/>
                </a:solidFill>
                <a:latin typeface="メイリオ" panose="020B0604030504040204" pitchFamily="50" charset="-128"/>
                <a:ea typeface="メイリオ" panose="020B0604030504040204" pitchFamily="50" charset="-128"/>
              </a:rPr>
              <a:t>です。申請受付は、</a:t>
            </a:r>
            <a:r>
              <a:rPr kumimoji="1" lang="en-US" altLang="ja-JP" sz="1500" b="1" dirty="0" smtClean="0">
                <a:solidFill>
                  <a:schemeClr val="tx1"/>
                </a:solidFill>
                <a:latin typeface="メイリオ" panose="020B0604030504040204" pitchFamily="50" charset="-128"/>
                <a:ea typeface="メイリオ" panose="020B0604030504040204" pitchFamily="50" charset="-128"/>
              </a:rPr>
              <a:t>2</a:t>
            </a:r>
            <a:r>
              <a:rPr kumimoji="1" lang="ja-JP" altLang="en-US" sz="1500" b="1" dirty="0" smtClean="0">
                <a:solidFill>
                  <a:schemeClr val="tx1"/>
                </a:solidFill>
                <a:latin typeface="メイリオ" panose="020B0604030504040204" pitchFamily="50" charset="-128"/>
                <a:ea typeface="メイリオ" panose="020B0604030504040204" pitchFamily="50" charset="-128"/>
              </a:rPr>
              <a:t>月７日　</a:t>
            </a:r>
            <a:r>
              <a:rPr kumimoji="1" lang="ja-JP" altLang="en-US" sz="1500" dirty="0" smtClean="0">
                <a:solidFill>
                  <a:schemeClr val="tx1"/>
                </a:solidFill>
                <a:latin typeface="メイリオ" panose="020B0604030504040204" pitchFamily="50" charset="-128"/>
                <a:ea typeface="メイリオ" panose="020B0604030504040204" pitchFamily="50" charset="-128"/>
              </a:rPr>
              <a:t>からです。町</a:t>
            </a:r>
            <a:r>
              <a:rPr kumimoji="1" lang="ja-JP" altLang="en-US" sz="1500" dirty="0">
                <a:solidFill>
                  <a:schemeClr val="tx1"/>
                </a:solidFill>
                <a:latin typeface="メイリオ" panose="020B0604030504040204" pitchFamily="50" charset="-128"/>
                <a:ea typeface="メイリオ" panose="020B0604030504040204" pitchFamily="50" charset="-128"/>
              </a:rPr>
              <a:t>の</a:t>
            </a:r>
            <a:r>
              <a:rPr kumimoji="1" lang="ja-JP" altLang="en-US" sz="1500" dirty="0" smtClean="0">
                <a:solidFill>
                  <a:schemeClr val="tx1"/>
                </a:solidFill>
                <a:latin typeface="メイリオ" panose="020B0604030504040204" pitchFamily="50" charset="-128"/>
                <a:ea typeface="メイリオ" panose="020B0604030504040204" pitchFamily="50" charset="-128"/>
              </a:rPr>
              <a:t>窓口に備付けの申請書に必要事項を</a:t>
            </a:r>
            <a:r>
              <a:rPr kumimoji="1" lang="ja-JP" altLang="en-US" sz="1500" dirty="0">
                <a:solidFill>
                  <a:schemeClr val="tx1"/>
                </a:solidFill>
                <a:latin typeface="メイリオ" panose="020B0604030504040204" pitchFamily="50" charset="-128"/>
                <a:ea typeface="メイリオ" panose="020B0604030504040204" pitchFamily="50" charset="-128"/>
              </a:rPr>
              <a:t>記入して</a:t>
            </a:r>
            <a:r>
              <a:rPr kumimoji="1" lang="ja-JP" altLang="en-US" sz="1500" dirty="0" smtClean="0">
                <a:solidFill>
                  <a:schemeClr val="tx1"/>
                </a:solidFill>
                <a:latin typeface="メイリオ" panose="020B0604030504040204" pitchFamily="50" charset="-128"/>
                <a:ea typeface="メイリオ" panose="020B0604030504040204" pitchFamily="50" charset="-128"/>
              </a:rPr>
              <a:t>、添付書類と</a:t>
            </a:r>
            <a:r>
              <a:rPr kumimoji="1" lang="ja-JP" altLang="en-US" sz="1500" dirty="0">
                <a:solidFill>
                  <a:schemeClr val="tx1"/>
                </a:solidFill>
                <a:latin typeface="メイリオ" panose="020B0604030504040204" pitchFamily="50" charset="-128"/>
                <a:ea typeface="メイリオ" panose="020B0604030504040204" pitchFamily="50" charset="-128"/>
              </a:rPr>
              <a:t>とも</a:t>
            </a:r>
            <a:r>
              <a:rPr kumimoji="1" lang="ja-JP" altLang="en-US" sz="1500" dirty="0" smtClean="0">
                <a:solidFill>
                  <a:schemeClr val="tx1"/>
                </a:solidFill>
                <a:latin typeface="メイリオ" panose="020B0604030504040204" pitchFamily="50" charset="-128"/>
                <a:ea typeface="メイリオ" panose="020B0604030504040204" pitchFamily="50" charset="-128"/>
              </a:rPr>
              <a:t>に</a:t>
            </a:r>
            <a:r>
              <a:rPr kumimoji="1" lang="ja-JP" altLang="en-US" sz="2000" b="1" dirty="0" smtClean="0">
                <a:solidFill>
                  <a:schemeClr val="tx1"/>
                </a:solidFill>
                <a:latin typeface="メイリオ" panose="020B0604030504040204" pitchFamily="50" charset="-128"/>
                <a:ea typeface="メイリオ" panose="020B0604030504040204" pitchFamily="50" charset="-128"/>
              </a:rPr>
              <a:t>保健福祉課地域支援係</a:t>
            </a:r>
            <a:r>
              <a:rPr kumimoji="1" lang="ja-JP" altLang="en-US" sz="1500" dirty="0" smtClean="0">
                <a:solidFill>
                  <a:schemeClr val="tx1"/>
                </a:solidFill>
                <a:latin typeface="メイリオ" panose="020B0604030504040204" pitchFamily="50" charset="-128"/>
                <a:ea typeface="メイリオ" panose="020B0604030504040204" pitchFamily="50" charset="-128"/>
              </a:rPr>
              <a:t>に、直接</a:t>
            </a:r>
            <a:r>
              <a:rPr kumimoji="1" lang="ja-JP" altLang="en-US" sz="1500" dirty="0">
                <a:solidFill>
                  <a:schemeClr val="tx1"/>
                </a:solidFill>
                <a:latin typeface="メイリオ" panose="020B0604030504040204" pitchFamily="50" charset="-128"/>
                <a:ea typeface="メイリオ" panose="020B0604030504040204" pitchFamily="50" charset="-128"/>
              </a:rPr>
              <a:t>または郵送</a:t>
            </a:r>
            <a:r>
              <a:rPr kumimoji="1" lang="ja-JP" altLang="en-US" sz="1500" dirty="0" smtClean="0">
                <a:solidFill>
                  <a:schemeClr val="tx1"/>
                </a:solidFill>
                <a:latin typeface="メイリオ" panose="020B0604030504040204" pitchFamily="50" charset="-128"/>
                <a:ea typeface="メイリオ" panose="020B0604030504040204" pitchFamily="50" charset="-128"/>
              </a:rPr>
              <a:t>で提出してください。</a:t>
            </a:r>
            <a:endParaRPr kumimoji="1" lang="en-US" altLang="ja-JP" sz="1500" dirty="0" smtClean="0">
              <a:solidFill>
                <a:schemeClr val="tx1"/>
              </a:solidFill>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endParaRPr kumimoji="1" lang="en-US" altLang="ja-JP" sz="1500" dirty="0" smtClean="0">
              <a:solidFill>
                <a:schemeClr val="tx1"/>
              </a:solidFill>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endParaRPr kumimoji="1" lang="en-US" altLang="ja-JP" sz="1500" dirty="0" smtClean="0">
              <a:solidFill>
                <a:schemeClr val="tx1"/>
              </a:solidFill>
              <a:latin typeface="メイリオ" panose="020B0604030504040204" pitchFamily="50" charset="-128"/>
              <a:ea typeface="メイリオ" panose="020B0604030504040204" pitchFamily="50" charset="-128"/>
            </a:endParaRPr>
          </a:p>
        </p:txBody>
      </p:sp>
      <p:sp>
        <p:nvSpPr>
          <p:cNvPr id="62" name="正方形/長方形 61"/>
          <p:cNvSpPr/>
          <p:nvPr/>
        </p:nvSpPr>
        <p:spPr>
          <a:xfrm>
            <a:off x="-7553800" y="3630180"/>
            <a:ext cx="6624000" cy="2024964"/>
          </a:xfrm>
          <a:prstGeom prst="rect">
            <a:avLst/>
          </a:prstGeom>
          <a:solidFill>
            <a:schemeClr val="accent4">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t" anchorCtr="0">
            <a:spAutoFit/>
          </a:bodyPr>
          <a:lstStyle/>
          <a:p>
            <a:pPr marL="285750" indent="-285750">
              <a:lnSpc>
                <a:spcPct val="110000"/>
              </a:lnSpc>
              <a:spcBef>
                <a:spcPts val="600"/>
              </a:spcBef>
              <a:buFont typeface="Wingdings" panose="05000000000000000000" pitchFamily="2" charset="2"/>
              <a:buChar char="l"/>
            </a:pPr>
            <a:r>
              <a:rPr kumimoji="1" lang="ja-JP" altLang="en-US" sz="1500" dirty="0" smtClean="0">
                <a:solidFill>
                  <a:schemeClr val="tx1"/>
                </a:solidFill>
                <a:latin typeface="メイリオ" panose="020B0604030504040204" pitchFamily="50" charset="-128"/>
                <a:ea typeface="メイリオ" panose="020B0604030504040204" pitchFamily="50" charset="-128"/>
              </a:rPr>
              <a:t>給付金を受け取るには、</a:t>
            </a:r>
            <a:r>
              <a:rPr kumimoji="1" lang="ja-JP" altLang="en-US" sz="2000" b="1" u="sng" spc="90" dirty="0" smtClean="0">
                <a:solidFill>
                  <a:srgbClr val="FF0000"/>
                </a:solidFill>
                <a:latin typeface="メイリオ" panose="020B0604030504040204" pitchFamily="50" charset="-128"/>
                <a:ea typeface="メイリオ" panose="020B0604030504040204" pitchFamily="50" charset="-128"/>
              </a:rPr>
              <a:t>申請が必要</a:t>
            </a:r>
            <a:r>
              <a:rPr kumimoji="1" lang="ja-JP" altLang="en-US" sz="1500" dirty="0" smtClean="0">
                <a:solidFill>
                  <a:schemeClr val="tx1"/>
                </a:solidFill>
                <a:latin typeface="メイリオ" panose="020B0604030504040204" pitchFamily="50" charset="-128"/>
                <a:ea typeface="メイリオ" panose="020B0604030504040204" pitchFamily="50" charset="-128"/>
              </a:rPr>
              <a:t>です。</a:t>
            </a:r>
            <a:endParaRPr kumimoji="1" lang="en-US" altLang="ja-JP" sz="1500" dirty="0" smtClean="0">
              <a:solidFill>
                <a:schemeClr val="tx1"/>
              </a:solidFill>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500" dirty="0" smtClean="0">
                <a:solidFill>
                  <a:schemeClr val="tx1"/>
                </a:solidFill>
                <a:latin typeface="メイリオ" panose="020B0604030504040204" pitchFamily="50" charset="-128"/>
                <a:ea typeface="メイリオ" panose="020B0604030504040204" pitchFamily="50" charset="-128"/>
              </a:rPr>
              <a:t>申請受付は、</a:t>
            </a:r>
            <a:r>
              <a:rPr kumimoji="1" lang="ja-JP" altLang="en-US" sz="1500" b="1" dirty="0" smtClean="0">
                <a:solidFill>
                  <a:schemeClr val="tx1"/>
                </a:solidFill>
                <a:latin typeface="メイリオ" panose="020B0604030504040204" pitchFamily="50" charset="-128"/>
                <a:ea typeface="メイリオ" panose="020B0604030504040204" pitchFamily="50" charset="-128"/>
              </a:rPr>
              <a:t>２月７日（月）</a:t>
            </a:r>
            <a:r>
              <a:rPr kumimoji="1" lang="ja-JP" altLang="en-US" sz="1500" dirty="0" smtClean="0">
                <a:solidFill>
                  <a:schemeClr val="tx1"/>
                </a:solidFill>
                <a:latin typeface="メイリオ" panose="020B0604030504040204" pitchFamily="50" charset="-128"/>
                <a:ea typeface="メイリオ" panose="020B0604030504040204" pitchFamily="50" charset="-128"/>
              </a:rPr>
              <a:t>からです。申請書に                            必要事項を</a:t>
            </a:r>
            <a:r>
              <a:rPr kumimoji="1" lang="ja-JP" altLang="en-US" sz="1500" dirty="0">
                <a:solidFill>
                  <a:schemeClr val="tx1"/>
                </a:solidFill>
                <a:latin typeface="メイリオ" panose="020B0604030504040204" pitchFamily="50" charset="-128"/>
                <a:ea typeface="メイリオ" panose="020B0604030504040204" pitchFamily="50" charset="-128"/>
              </a:rPr>
              <a:t>記入して</a:t>
            </a:r>
            <a:r>
              <a:rPr kumimoji="1" lang="ja-JP" altLang="en-US" sz="1500" dirty="0" smtClean="0">
                <a:solidFill>
                  <a:schemeClr val="tx1"/>
                </a:solidFill>
                <a:latin typeface="メイリオ" panose="020B0604030504040204" pitchFamily="50" charset="-128"/>
                <a:ea typeface="メイリオ" panose="020B0604030504040204" pitchFamily="50" charset="-128"/>
              </a:rPr>
              <a:t>、添付書類と一緒に町の窓口　　　　　　　　　</a:t>
            </a:r>
            <a:r>
              <a:rPr kumimoji="1" lang="ja-JP" altLang="en-US" sz="1100" dirty="0" smtClean="0">
                <a:solidFill>
                  <a:schemeClr val="tx1"/>
                </a:solidFill>
                <a:latin typeface="メイリオ" panose="020B0604030504040204" pitchFamily="50" charset="-128"/>
                <a:ea typeface="メイリオ" panose="020B0604030504040204" pitchFamily="50" charset="-128"/>
              </a:rPr>
              <a:t>（</a:t>
            </a:r>
            <a:r>
              <a:rPr kumimoji="1" lang="en-US" altLang="ja-JP" sz="1100" dirty="0" smtClean="0">
                <a:solidFill>
                  <a:schemeClr val="tx1"/>
                </a:solidFill>
                <a:latin typeface="メイリオ" panose="020B0604030504040204" pitchFamily="50" charset="-128"/>
                <a:ea typeface="メイリオ" panose="020B0604030504040204" pitchFamily="50" charset="-128"/>
              </a:rPr>
              <a:t>※</a:t>
            </a:r>
            <a:r>
              <a:rPr kumimoji="1" lang="ja-JP" altLang="en-US" sz="1100" dirty="0" smtClean="0">
                <a:solidFill>
                  <a:schemeClr val="tx1"/>
                </a:solidFill>
                <a:latin typeface="メイリオ" panose="020B0604030504040204" pitchFamily="50" charset="-128"/>
                <a:ea typeface="メイリオ" panose="020B0604030504040204" pitchFamily="50" charset="-128"/>
              </a:rPr>
              <a:t>１）</a:t>
            </a:r>
            <a:r>
              <a:rPr kumimoji="1" lang="ja-JP" altLang="en-US" sz="1500" dirty="0" smtClean="0">
                <a:solidFill>
                  <a:schemeClr val="tx1"/>
                </a:solidFill>
                <a:latin typeface="メイリオ" panose="020B0604030504040204" pitchFamily="50" charset="-128"/>
                <a:ea typeface="メイリオ" panose="020B0604030504040204" pitchFamily="50" charset="-128"/>
              </a:rPr>
              <a:t>に、直接</a:t>
            </a:r>
            <a:r>
              <a:rPr kumimoji="1" lang="ja-JP" altLang="en-US" sz="1500" dirty="0">
                <a:solidFill>
                  <a:schemeClr val="tx1"/>
                </a:solidFill>
                <a:latin typeface="メイリオ" panose="020B0604030504040204" pitchFamily="50" charset="-128"/>
                <a:ea typeface="メイリオ" panose="020B0604030504040204" pitchFamily="50" charset="-128"/>
              </a:rPr>
              <a:t>または郵送</a:t>
            </a:r>
            <a:r>
              <a:rPr kumimoji="1" lang="ja-JP" altLang="en-US" sz="1500" dirty="0" smtClean="0">
                <a:solidFill>
                  <a:schemeClr val="tx1"/>
                </a:solidFill>
                <a:latin typeface="メイリオ" panose="020B0604030504040204" pitchFamily="50" charset="-128"/>
                <a:ea typeface="メイリオ" panose="020B0604030504040204" pitchFamily="50" charset="-128"/>
              </a:rPr>
              <a:t>で提出してください。</a:t>
            </a:r>
            <a:endParaRPr kumimoji="1" lang="en-US" altLang="ja-JP" sz="150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endParaRPr kumimoji="1" lang="en-US" altLang="ja-JP" sz="1500" dirty="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endParaRPr kumimoji="1" lang="ja-JP" altLang="en-US" sz="1500" dirty="0">
              <a:solidFill>
                <a:schemeClr val="tx1"/>
              </a:solidFill>
              <a:latin typeface="メイリオ" panose="020B0604030504040204" pitchFamily="50" charset="-128"/>
              <a:ea typeface="メイリオ" panose="020B0604030504040204" pitchFamily="50" charset="-128"/>
            </a:endParaRPr>
          </a:p>
        </p:txBody>
      </p:sp>
      <p:sp>
        <p:nvSpPr>
          <p:cNvPr id="63" name="正方形/長方形 62"/>
          <p:cNvSpPr/>
          <p:nvPr/>
        </p:nvSpPr>
        <p:spPr>
          <a:xfrm>
            <a:off x="-7553800" y="660236"/>
            <a:ext cx="6624000" cy="2580500"/>
          </a:xfrm>
          <a:prstGeom prst="rect">
            <a:avLst/>
          </a:prstGeom>
          <a:solidFill>
            <a:schemeClr val="accent4">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tIns="72000" bIns="36000" rtlCol="0" anchor="t" anchorCtr="0">
            <a:spAutoFit/>
          </a:bodyPr>
          <a:lstStyle/>
          <a:p>
            <a:pPr marL="285750" indent="-285750">
              <a:lnSpc>
                <a:spcPct val="110000"/>
              </a:lnSpc>
              <a:buFont typeface="Wingdings" panose="05000000000000000000" pitchFamily="2" charset="2"/>
              <a:buChar char="l"/>
            </a:pPr>
            <a:r>
              <a:rPr kumimoji="1" lang="ja-JP" altLang="en-US" sz="1500" dirty="0" smtClean="0">
                <a:solidFill>
                  <a:schemeClr val="tx1"/>
                </a:solidFill>
                <a:latin typeface="メイリオ" panose="020B0604030504040204" pitchFamily="50" charset="-128"/>
                <a:ea typeface="メイリオ" panose="020B0604030504040204" pitchFamily="50" charset="-128"/>
              </a:rPr>
              <a:t>対象となる世帯には、町から給付内容や確認事項が書かれた確認書が　届きます。（</a:t>
            </a:r>
            <a:r>
              <a:rPr kumimoji="1" lang="en-US" altLang="ja-JP" sz="1500" dirty="0" smtClean="0">
                <a:solidFill>
                  <a:schemeClr val="tx1"/>
                </a:solidFill>
                <a:latin typeface="メイリオ" panose="020B0604030504040204" pitchFamily="50" charset="-128"/>
                <a:ea typeface="メイリオ" panose="020B0604030504040204" pitchFamily="50" charset="-128"/>
              </a:rPr>
              <a:t>※</a:t>
            </a:r>
            <a:r>
              <a:rPr kumimoji="1" lang="ja-JP" altLang="en-US" sz="1500" dirty="0" smtClean="0">
                <a:solidFill>
                  <a:schemeClr val="tx1"/>
                </a:solidFill>
                <a:latin typeface="メイリオ" panose="020B0604030504040204" pitchFamily="50" charset="-128"/>
                <a:ea typeface="メイリオ" panose="020B0604030504040204" pitchFamily="50" charset="-128"/>
              </a:rPr>
              <a:t>返信用封筒を同封してます。）</a:t>
            </a:r>
            <a:endParaRPr kumimoji="1" lang="en-US" altLang="ja-JP" sz="1500" dirty="0" smtClean="0">
              <a:solidFill>
                <a:schemeClr val="tx1"/>
              </a:solidFill>
              <a:latin typeface="メイリオ" panose="020B0604030504040204" pitchFamily="50" charset="-128"/>
              <a:ea typeface="メイリオ" panose="020B0604030504040204" pitchFamily="50" charset="-128"/>
            </a:endParaRPr>
          </a:p>
          <a:p>
            <a:pPr marL="285750" indent="-285750">
              <a:lnSpc>
                <a:spcPct val="110000"/>
              </a:lnSpc>
              <a:buFont typeface="Wingdings" panose="05000000000000000000" pitchFamily="2" charset="2"/>
              <a:buChar char="l"/>
            </a:pPr>
            <a:r>
              <a:rPr kumimoji="1" lang="ja-JP" altLang="en-US" sz="1500" dirty="0" smtClean="0">
                <a:solidFill>
                  <a:schemeClr val="tx1"/>
                </a:solidFill>
                <a:latin typeface="メイリオ" panose="020B0604030504040204" pitchFamily="50" charset="-128"/>
                <a:ea typeface="メイリオ" panose="020B0604030504040204" pitchFamily="50" charset="-128"/>
              </a:rPr>
              <a:t>次の内容を確認して、</a:t>
            </a:r>
            <a:r>
              <a:rPr kumimoji="1" lang="ja-JP" altLang="en-US" sz="2000" b="1" u="sng" spc="90" dirty="0" smtClean="0">
                <a:solidFill>
                  <a:srgbClr val="FF0000"/>
                </a:solidFill>
                <a:latin typeface="メイリオ" panose="020B0604030504040204" pitchFamily="50" charset="-128"/>
                <a:ea typeface="メイリオ" panose="020B0604030504040204" pitchFamily="50" charset="-128"/>
              </a:rPr>
              <a:t>返信用封筒で郵送または</a:t>
            </a:r>
            <a:endParaRPr kumimoji="1" lang="en-US" altLang="ja-JP" sz="2000" b="1" u="sng" spc="90" dirty="0" smtClean="0">
              <a:solidFill>
                <a:srgbClr val="FF0000"/>
              </a:solidFill>
              <a:latin typeface="メイリオ" panose="020B0604030504040204" pitchFamily="50" charset="-128"/>
              <a:ea typeface="メイリオ" panose="020B0604030504040204" pitchFamily="50" charset="-128"/>
            </a:endParaRPr>
          </a:p>
          <a:p>
            <a:pPr>
              <a:lnSpc>
                <a:spcPct val="110000"/>
              </a:lnSpc>
            </a:pPr>
            <a:r>
              <a:rPr kumimoji="1" lang="ja-JP" altLang="en-US" sz="2000" b="1" spc="90" dirty="0" smtClean="0">
                <a:solidFill>
                  <a:srgbClr val="FF0000"/>
                </a:solidFill>
                <a:latin typeface="メイリオ" panose="020B0604030504040204" pitchFamily="50" charset="-128"/>
                <a:ea typeface="メイリオ" panose="020B0604030504040204" pitchFamily="50" charset="-128"/>
              </a:rPr>
              <a:t>　</a:t>
            </a:r>
            <a:r>
              <a:rPr kumimoji="1" lang="ja-JP" altLang="en-US" sz="2000" b="1" u="sng" spc="90" dirty="0" smtClean="0">
                <a:solidFill>
                  <a:srgbClr val="FF0000"/>
                </a:solidFill>
                <a:latin typeface="メイリオ" panose="020B0604030504040204" pitchFamily="50" charset="-128"/>
                <a:ea typeface="メイリオ" panose="020B0604030504040204" pitchFamily="50" charset="-128"/>
              </a:rPr>
              <a:t>町の窓口</a:t>
            </a:r>
            <a:r>
              <a:rPr kumimoji="1" lang="ja-JP" altLang="en-US" sz="1100" b="1" u="sng" spc="90" dirty="0" smtClean="0">
                <a:solidFill>
                  <a:srgbClr val="FF0000"/>
                </a:solidFill>
                <a:latin typeface="メイリオ" panose="020B0604030504040204" pitchFamily="50" charset="-128"/>
                <a:ea typeface="メイリオ" panose="020B0604030504040204" pitchFamily="50" charset="-128"/>
              </a:rPr>
              <a:t>（</a:t>
            </a:r>
            <a:r>
              <a:rPr kumimoji="1" lang="en-US" altLang="ja-JP" sz="1100" b="1" u="sng" spc="90" dirty="0" smtClean="0">
                <a:solidFill>
                  <a:srgbClr val="FF0000"/>
                </a:solidFill>
                <a:latin typeface="メイリオ" panose="020B0604030504040204" pitchFamily="50" charset="-128"/>
                <a:ea typeface="メイリオ" panose="020B0604030504040204" pitchFamily="50" charset="-128"/>
              </a:rPr>
              <a:t>※</a:t>
            </a:r>
            <a:r>
              <a:rPr kumimoji="1" lang="ja-JP" altLang="en-US" sz="1100" b="1" u="sng" spc="90" dirty="0" smtClean="0">
                <a:solidFill>
                  <a:srgbClr val="FF0000"/>
                </a:solidFill>
                <a:latin typeface="メイリオ" panose="020B0604030504040204" pitchFamily="50" charset="-128"/>
                <a:ea typeface="メイリオ" panose="020B0604030504040204" pitchFamily="50" charset="-128"/>
              </a:rPr>
              <a:t>１）</a:t>
            </a:r>
            <a:r>
              <a:rPr kumimoji="1" lang="ja-JP" altLang="en-US" sz="2000" b="1" u="sng" spc="90" dirty="0" smtClean="0">
                <a:solidFill>
                  <a:srgbClr val="FF0000"/>
                </a:solidFill>
                <a:latin typeface="メイリオ" panose="020B0604030504040204" pitchFamily="50" charset="-128"/>
                <a:ea typeface="メイリオ" panose="020B0604030504040204" pitchFamily="50" charset="-128"/>
              </a:rPr>
              <a:t>に提出してください</a:t>
            </a:r>
            <a:r>
              <a:rPr kumimoji="1" lang="ja-JP" altLang="en-US" sz="1600" dirty="0" smtClean="0">
                <a:solidFill>
                  <a:schemeClr val="tx1"/>
                </a:solidFill>
                <a:latin typeface="メイリオ" panose="020B0604030504040204" pitchFamily="50" charset="-128"/>
                <a:ea typeface="メイリオ" panose="020B0604030504040204" pitchFamily="50" charset="-128"/>
              </a:rPr>
              <a:t>。</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kumimoji="1" lang="ja-JP" altLang="en-US" sz="1100" dirty="0" smtClean="0">
                <a:solidFill>
                  <a:schemeClr val="tx1"/>
                </a:solidFill>
                <a:latin typeface="メイリオ" panose="020B0604030504040204" pitchFamily="50" charset="-128"/>
                <a:ea typeface="メイリオ" panose="020B0604030504040204" pitchFamily="50" charset="-128"/>
              </a:rPr>
              <a:t>　　　</a:t>
            </a:r>
            <a:r>
              <a:rPr kumimoji="1" lang="en-US" altLang="ja-JP" sz="1100" b="1" dirty="0" smtClean="0">
                <a:solidFill>
                  <a:schemeClr val="tx1"/>
                </a:solidFill>
                <a:latin typeface="メイリオ" panose="020B0604030504040204" pitchFamily="50" charset="-128"/>
                <a:ea typeface="メイリオ" panose="020B0604030504040204" pitchFamily="50" charset="-128"/>
              </a:rPr>
              <a:t>※</a:t>
            </a:r>
            <a:r>
              <a:rPr kumimoji="1" lang="ja-JP" altLang="en-US" sz="1100" b="1" dirty="0" smtClean="0">
                <a:solidFill>
                  <a:schemeClr val="tx1"/>
                </a:solidFill>
                <a:latin typeface="メイリオ" panose="020B0604030504040204" pitchFamily="50" charset="-128"/>
                <a:ea typeface="メイリオ" panose="020B0604030504040204" pitchFamily="50" charset="-128"/>
              </a:rPr>
              <a:t>１ 保健福祉課地域支援係、町民課窓口サービス係、湖南地区出張所</a:t>
            </a:r>
            <a:r>
              <a:rPr kumimoji="1" lang="ja-JP" altLang="en-US" sz="1100" b="1" dirty="0">
                <a:solidFill>
                  <a:schemeClr val="tx1"/>
                </a:solidFill>
                <a:latin typeface="メイリオ" panose="020B0604030504040204" pitchFamily="50" charset="-128"/>
                <a:ea typeface="メイリオ" panose="020B0604030504040204" pitchFamily="50" charset="-128"/>
              </a:rPr>
              <a:t>、上尾幌</a:t>
            </a:r>
            <a:r>
              <a:rPr kumimoji="1" lang="ja-JP" altLang="en-US" sz="1100" b="1" dirty="0" smtClean="0">
                <a:solidFill>
                  <a:schemeClr val="tx1"/>
                </a:solidFill>
                <a:latin typeface="メイリオ" panose="020B0604030504040204" pitchFamily="50" charset="-128"/>
                <a:ea typeface="メイリオ" panose="020B0604030504040204" pitchFamily="50" charset="-128"/>
              </a:rPr>
              <a:t>駐在所　　</a:t>
            </a:r>
            <a:r>
              <a:rPr kumimoji="1" lang="ja-JP" altLang="en-US" sz="1100" dirty="0" smtClean="0">
                <a:solidFill>
                  <a:schemeClr val="tx1"/>
                </a:solidFill>
                <a:latin typeface="メイリオ" panose="020B0604030504040204" pitchFamily="50" charset="-128"/>
                <a:ea typeface="メイリオ" panose="020B0604030504040204" pitchFamily="50" charset="-128"/>
              </a:rPr>
              <a:t>　　　　</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kumimoji="1" lang="ja-JP" altLang="en-US" sz="1300" dirty="0" smtClean="0">
                <a:solidFill>
                  <a:schemeClr val="tx1"/>
                </a:solidFill>
                <a:latin typeface="メイリオ" panose="020B0604030504040204" pitchFamily="50" charset="-128"/>
                <a:ea typeface="メイリオ" panose="020B0604030504040204" pitchFamily="50" charset="-128"/>
              </a:rPr>
              <a:t>　 </a:t>
            </a:r>
            <a:r>
              <a:rPr kumimoji="1" lang="en-US" altLang="ja-JP" sz="1300" dirty="0" smtClean="0">
                <a:solidFill>
                  <a:schemeClr val="tx1"/>
                </a:solidFill>
                <a:latin typeface="メイリオ" panose="020B0604030504040204" pitchFamily="50" charset="-128"/>
                <a:ea typeface="メイリオ" panose="020B0604030504040204" pitchFamily="50" charset="-128"/>
              </a:rPr>
              <a:t>【</a:t>
            </a:r>
            <a:r>
              <a:rPr kumimoji="1" lang="ja-JP" altLang="en-US" sz="1300" dirty="0" smtClean="0">
                <a:solidFill>
                  <a:schemeClr val="tx1"/>
                </a:solidFill>
                <a:latin typeface="メイリオ" panose="020B0604030504040204" pitchFamily="50" charset="-128"/>
                <a:ea typeface="メイリオ" panose="020B0604030504040204" pitchFamily="50" charset="-128"/>
              </a:rPr>
              <a:t>確認事項</a:t>
            </a:r>
            <a:r>
              <a:rPr kumimoji="1" lang="en-US" altLang="ja-JP" sz="1300" dirty="0" smtClean="0">
                <a:solidFill>
                  <a:schemeClr val="tx1"/>
                </a:solidFill>
                <a:latin typeface="メイリオ" panose="020B0604030504040204" pitchFamily="50" charset="-128"/>
                <a:ea typeface="メイリオ" panose="020B0604030504040204" pitchFamily="50" charset="-128"/>
              </a:rPr>
              <a:t>】 </a:t>
            </a:r>
            <a:r>
              <a:rPr kumimoji="1" lang="ja-JP" altLang="en-US" sz="1300" dirty="0" smtClean="0">
                <a:solidFill>
                  <a:schemeClr val="tx1"/>
                </a:solidFill>
                <a:latin typeface="メイリオ" panose="020B0604030504040204" pitchFamily="50" charset="-128"/>
                <a:ea typeface="メイリオ" panose="020B0604030504040204" pitchFamily="50" charset="-128"/>
              </a:rPr>
              <a:t>①</a:t>
            </a:r>
            <a:r>
              <a:rPr kumimoji="1" lang="ja-JP" altLang="en-US" sz="1300" dirty="0">
                <a:solidFill>
                  <a:schemeClr val="tx1"/>
                </a:solidFill>
                <a:latin typeface="メイリオ" panose="020B0604030504040204" pitchFamily="50" charset="-128"/>
                <a:ea typeface="メイリオ" panose="020B0604030504040204" pitchFamily="50" charset="-128"/>
              </a:rPr>
              <a:t>記載された給付金振り込み口座番号に誤りがない</a:t>
            </a:r>
            <a:r>
              <a:rPr kumimoji="1" lang="ja-JP" altLang="en-US" sz="1300" dirty="0" smtClean="0">
                <a:solidFill>
                  <a:schemeClr val="tx1"/>
                </a:solidFill>
                <a:latin typeface="メイリオ" panose="020B0604030504040204" pitchFamily="50" charset="-128"/>
                <a:ea typeface="メイリオ" panose="020B0604030504040204" pitchFamily="50" charset="-128"/>
              </a:rPr>
              <a:t>か</a:t>
            </a:r>
            <a:endParaRPr kumimoji="1" lang="en-US" altLang="ja-JP" sz="1300" dirty="0">
              <a:solidFill>
                <a:schemeClr val="tx1"/>
              </a:solidFill>
              <a:latin typeface="メイリオ" panose="020B0604030504040204" pitchFamily="50" charset="-128"/>
              <a:ea typeface="メイリオ" panose="020B0604030504040204" pitchFamily="50" charset="-128"/>
            </a:endParaRPr>
          </a:p>
          <a:p>
            <a:pPr indent="444500">
              <a:lnSpc>
                <a:spcPct val="110000"/>
              </a:lnSpc>
            </a:pPr>
            <a:r>
              <a:rPr kumimoji="1" lang="ja-JP" altLang="en-US" sz="1300" dirty="0" smtClean="0">
                <a:solidFill>
                  <a:schemeClr val="tx1"/>
                </a:solidFill>
                <a:latin typeface="メイリオ" panose="020B0604030504040204" pitchFamily="50" charset="-128"/>
                <a:ea typeface="メイリオ" panose="020B0604030504040204" pitchFamily="50" charset="-128"/>
              </a:rPr>
              <a:t>　　　　</a:t>
            </a:r>
            <a:r>
              <a:rPr kumimoji="1" lang="ja-JP" altLang="en-US" sz="1300" smtClean="0">
                <a:solidFill>
                  <a:schemeClr val="tx1"/>
                </a:solidFill>
                <a:latin typeface="メイリオ" panose="020B0604030504040204" pitchFamily="50" charset="-128"/>
                <a:ea typeface="メイリオ" panose="020B0604030504040204" pitchFamily="50" charset="-128"/>
              </a:rPr>
              <a:t>　</a:t>
            </a:r>
            <a:r>
              <a:rPr kumimoji="1" lang="ja-JP" altLang="en-US" sz="1300" smtClean="0">
                <a:solidFill>
                  <a:schemeClr val="tx1"/>
                </a:solidFill>
                <a:latin typeface="メイリオ" panose="020B0604030504040204" pitchFamily="50" charset="-128"/>
                <a:ea typeface="メイリオ" panose="020B0604030504040204" pitchFamily="50" charset="-128"/>
              </a:rPr>
              <a:t>②住民税が</a:t>
            </a:r>
            <a:r>
              <a:rPr kumimoji="1" lang="ja-JP" altLang="en-US" sz="1300" dirty="0" smtClean="0">
                <a:solidFill>
                  <a:schemeClr val="tx1"/>
                </a:solidFill>
                <a:latin typeface="メイリオ" panose="020B0604030504040204" pitchFamily="50" charset="-128"/>
                <a:ea typeface="メイリオ" panose="020B0604030504040204" pitchFamily="50" charset="-128"/>
              </a:rPr>
              <a:t>課税されている方の扶養親族のみの世帯ではないこと</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pPr indent="444500">
              <a:lnSpc>
                <a:spcPct val="110000"/>
              </a:lnSpc>
            </a:pPr>
            <a:endParaRPr kumimoji="1" lang="en-US" altLang="ja-JP" sz="1300" dirty="0">
              <a:solidFill>
                <a:schemeClr val="tx1"/>
              </a:solidFill>
              <a:latin typeface="メイリオ" panose="020B0604030504040204" pitchFamily="50" charset="-128"/>
              <a:ea typeface="メイリオ" panose="020B0604030504040204" pitchFamily="50" charset="-128"/>
            </a:endParaRPr>
          </a:p>
          <a:p>
            <a:pPr indent="444500">
              <a:lnSpc>
                <a:spcPct val="110000"/>
              </a:lnSpc>
            </a:pPr>
            <a:r>
              <a:rPr kumimoji="1" lang="ja-JP" altLang="en-US" sz="1300" dirty="0" smtClean="0">
                <a:solidFill>
                  <a:schemeClr val="tx1"/>
                </a:solidFill>
                <a:latin typeface="メイリオ" panose="020B0604030504040204" pitchFamily="50" charset="-128"/>
                <a:ea typeface="メイリオ" panose="020B0604030504040204" pitchFamily="50" charset="-128"/>
              </a:rPr>
              <a:t>　</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pPr indent="444500">
              <a:lnSpc>
                <a:spcPct val="110000"/>
              </a:lnSpc>
            </a:pPr>
            <a:r>
              <a:rPr kumimoji="1" lang="ja-JP" altLang="en-US" sz="1300" dirty="0" smtClean="0">
                <a:solidFill>
                  <a:schemeClr val="tx1"/>
                </a:solidFill>
                <a:latin typeface="メイリオ" panose="020B0604030504040204" pitchFamily="50" charset="-128"/>
                <a:ea typeface="メイリオ" panose="020B0604030504040204" pitchFamily="50" charset="-128"/>
              </a:rPr>
              <a:t>　　　　　　　　　　　　</a:t>
            </a:r>
            <a:endParaRPr kumimoji="1" lang="en-US" altLang="ja-JP" sz="1500" dirty="0" smtClean="0">
              <a:solidFill>
                <a:schemeClr val="tx1"/>
              </a:solidFill>
              <a:latin typeface="メイリオ" panose="020B0604030504040204" pitchFamily="50" charset="-128"/>
              <a:ea typeface="メイリオ" panose="020B0604030504040204" pitchFamily="50" charset="-128"/>
            </a:endParaRPr>
          </a:p>
        </p:txBody>
      </p:sp>
      <p:sp>
        <p:nvSpPr>
          <p:cNvPr id="64" name="正方形/長方形 63"/>
          <p:cNvSpPr/>
          <p:nvPr/>
        </p:nvSpPr>
        <p:spPr>
          <a:xfrm>
            <a:off x="42512" y="8667553"/>
            <a:ext cx="3429000" cy="1249573"/>
          </a:xfrm>
          <a:prstGeom prst="rect">
            <a:avLst/>
          </a:prstGeom>
        </p:spPr>
        <p:txBody>
          <a:bodyPr>
            <a:spAutoFit/>
          </a:bodyPr>
          <a:lstStyle/>
          <a:p>
            <a:pPr algn="ctr">
              <a:lnSpc>
                <a:spcPct val="110000"/>
              </a:lnSpc>
            </a:pPr>
            <a:r>
              <a:rPr kumimoji="1" lang="ja-JP" altLang="en-US" sz="1400" dirty="0" smtClean="0">
                <a:latin typeface="メイリオ" panose="020B0604030504040204" pitchFamily="50" charset="-128"/>
                <a:ea typeface="メイリオ" panose="020B0604030504040204" pitchFamily="50" charset="-128"/>
              </a:rPr>
              <a:t>厚岸町</a:t>
            </a:r>
            <a:r>
              <a:rPr kumimoji="1" lang="ja-JP" altLang="en-US" sz="1400" dirty="0">
                <a:latin typeface="メイリオ" panose="020B0604030504040204" pitchFamily="50" charset="-128"/>
                <a:ea typeface="メイリオ" panose="020B0604030504040204" pitchFamily="50" charset="-128"/>
              </a:rPr>
              <a:t>保健福祉総合センターあみ</a:t>
            </a:r>
            <a:r>
              <a:rPr kumimoji="1" lang="ja-JP" altLang="en-US" sz="1400" dirty="0" smtClean="0">
                <a:latin typeface="メイリオ" panose="020B0604030504040204" pitchFamily="50" charset="-128"/>
                <a:ea typeface="メイリオ" panose="020B0604030504040204" pitchFamily="50" charset="-128"/>
              </a:rPr>
              <a:t>か</a:t>
            </a:r>
            <a:r>
              <a:rPr kumimoji="1" lang="en-US" altLang="ja-JP" sz="1400" dirty="0" smtClean="0">
                <a:latin typeface="メイリオ" panose="020B0604030504040204" pitchFamily="50" charset="-128"/>
                <a:ea typeface="メイリオ" panose="020B0604030504040204" pitchFamily="50" charset="-128"/>
              </a:rPr>
              <a:t>21</a:t>
            </a:r>
            <a:r>
              <a:rPr kumimoji="1" lang="ja-JP" altLang="en-US" sz="1400" dirty="0" smtClean="0">
                <a:latin typeface="メイリオ" panose="020B0604030504040204" pitchFamily="50" charset="-128"/>
                <a:ea typeface="メイリオ" panose="020B0604030504040204" pitchFamily="50" charset="-128"/>
              </a:rPr>
              <a:t>内</a:t>
            </a:r>
            <a:endParaRPr kumimoji="1" lang="en-US" altLang="ja-JP" sz="1400" dirty="0">
              <a:latin typeface="メイリオ" panose="020B0604030504040204" pitchFamily="50" charset="-128"/>
              <a:ea typeface="メイリオ" panose="020B0604030504040204" pitchFamily="50" charset="-128"/>
            </a:endParaRPr>
          </a:p>
          <a:p>
            <a:pPr>
              <a:lnSpc>
                <a:spcPct val="110000"/>
              </a:lnSpc>
            </a:pPr>
            <a:r>
              <a:rPr kumimoji="1" lang="ja-JP" altLang="en-US" dirty="0" smtClean="0">
                <a:latin typeface="メイリオ" panose="020B0604030504040204" pitchFamily="50" charset="-128"/>
                <a:ea typeface="メイリオ" panose="020B0604030504040204" pitchFamily="50" charset="-128"/>
              </a:rPr>
              <a:t>  　 </a:t>
            </a:r>
            <a:r>
              <a:rPr kumimoji="1" lang="ja-JP" altLang="en-US" b="1" dirty="0" smtClean="0">
                <a:latin typeface="メイリオ" panose="020B0604030504040204" pitchFamily="50" charset="-128"/>
                <a:ea typeface="メイリオ" panose="020B0604030504040204" pitchFamily="50" charset="-128"/>
              </a:rPr>
              <a:t>保健</a:t>
            </a:r>
            <a:r>
              <a:rPr kumimoji="1" lang="ja-JP" altLang="en-US" b="1" dirty="0">
                <a:latin typeface="メイリオ" panose="020B0604030504040204" pitchFamily="50" charset="-128"/>
                <a:ea typeface="メイリオ" panose="020B0604030504040204" pitchFamily="50" charset="-128"/>
              </a:rPr>
              <a:t>福祉課 地域</a:t>
            </a:r>
            <a:r>
              <a:rPr kumimoji="1" lang="ja-JP" altLang="en-US" b="1" dirty="0" smtClean="0">
                <a:latin typeface="メイリオ" panose="020B0604030504040204" pitchFamily="50" charset="-128"/>
                <a:ea typeface="メイリオ" panose="020B0604030504040204" pitchFamily="50" charset="-128"/>
              </a:rPr>
              <a:t>支援係</a:t>
            </a:r>
            <a:endParaRPr kumimoji="1" lang="en-US" altLang="ja-JP" b="1" dirty="0">
              <a:latin typeface="メイリオ" panose="020B0604030504040204" pitchFamily="50" charset="-128"/>
              <a:ea typeface="メイリオ" panose="020B0604030504040204" pitchFamily="50" charset="-128"/>
            </a:endParaRPr>
          </a:p>
          <a:p>
            <a:pPr>
              <a:lnSpc>
                <a:spcPct val="100000"/>
              </a:lnSpc>
            </a:pPr>
            <a:r>
              <a:rPr kumimoji="1" lang="ja-JP" altLang="en-US" sz="2400" b="1" dirty="0" smtClean="0">
                <a:latin typeface="メイリオ" panose="020B0604030504040204" pitchFamily="50" charset="-128"/>
                <a:ea typeface="メイリオ" panose="020B0604030504040204" pitchFamily="50" charset="-128"/>
              </a:rPr>
              <a:t>  ☎ </a:t>
            </a:r>
            <a:r>
              <a:rPr kumimoji="1" lang="en-US" altLang="ja-JP" sz="2400" b="1" dirty="0" smtClean="0">
                <a:latin typeface="メイリオ" panose="020B0604030504040204" pitchFamily="50" charset="-128"/>
                <a:ea typeface="メイリオ" panose="020B0604030504040204" pitchFamily="50" charset="-128"/>
              </a:rPr>
              <a:t>0153</a:t>
            </a:r>
            <a:r>
              <a:rPr kumimoji="1" lang="ja-JP" altLang="en-US" sz="2400" b="1" dirty="0" err="1" smtClean="0">
                <a:latin typeface="メイリオ" panose="020B0604030504040204" pitchFamily="50" charset="-128"/>
                <a:ea typeface="メイリオ" panose="020B0604030504040204" pitchFamily="50" charset="-128"/>
              </a:rPr>
              <a:t>ｰ</a:t>
            </a:r>
            <a:r>
              <a:rPr kumimoji="1" lang="en-US" altLang="ja-JP" sz="2400" b="1" dirty="0" smtClean="0">
                <a:latin typeface="メイリオ" panose="020B0604030504040204" pitchFamily="50" charset="-128"/>
                <a:ea typeface="メイリオ" panose="020B0604030504040204" pitchFamily="50" charset="-128"/>
              </a:rPr>
              <a:t>53</a:t>
            </a:r>
            <a:r>
              <a:rPr kumimoji="1" lang="ja-JP" altLang="en-US" sz="2400" b="1" dirty="0" err="1" smtClean="0">
                <a:latin typeface="メイリオ" panose="020B0604030504040204" pitchFamily="50" charset="-128"/>
                <a:ea typeface="メイリオ" panose="020B0604030504040204" pitchFamily="50" charset="-128"/>
              </a:rPr>
              <a:t>ｰ</a:t>
            </a:r>
            <a:r>
              <a:rPr kumimoji="1" lang="en-US" altLang="ja-JP" sz="2400" b="1" dirty="0" smtClean="0">
                <a:latin typeface="メイリオ" panose="020B0604030504040204" pitchFamily="50" charset="-128"/>
                <a:ea typeface="メイリオ" panose="020B0604030504040204" pitchFamily="50" charset="-128"/>
              </a:rPr>
              <a:t>3333</a:t>
            </a:r>
          </a:p>
          <a:p>
            <a:pPr>
              <a:lnSpc>
                <a:spcPct val="100000"/>
              </a:lnSpc>
            </a:pPr>
            <a:r>
              <a:rPr kumimoji="1" lang="ja-JP" altLang="en-US" sz="1600" dirty="0" smtClean="0">
                <a:latin typeface="メイリオ" panose="020B0604030504040204" pitchFamily="50" charset="-128"/>
                <a:ea typeface="メイリオ" panose="020B0604030504040204" pitchFamily="50" charset="-128"/>
              </a:rPr>
              <a:t>    受付時間　平日 </a:t>
            </a:r>
            <a:r>
              <a:rPr kumimoji="1" lang="en-US" altLang="ja-JP" sz="1600" dirty="0" smtClean="0">
                <a:latin typeface="メイリオ" panose="020B0604030504040204" pitchFamily="50" charset="-128"/>
                <a:ea typeface="メイリオ" panose="020B0604030504040204" pitchFamily="50" charset="-128"/>
              </a:rPr>
              <a:t>8:30</a:t>
            </a:r>
            <a:r>
              <a:rPr kumimoji="1" lang="ja-JP" altLang="en-US" sz="1600" dirty="0" smtClean="0">
                <a:latin typeface="メイリオ" panose="020B0604030504040204" pitchFamily="50" charset="-128"/>
                <a:ea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rPr>
              <a:t>17:15</a:t>
            </a:r>
            <a:endParaRPr kumimoji="1" lang="ja-JP" altLang="en-US" sz="1600" dirty="0">
              <a:latin typeface="メイリオ" panose="020B0604030504040204" pitchFamily="50" charset="-128"/>
              <a:ea typeface="メイリオ" panose="020B0604030504040204" pitchFamily="50" charset="-128"/>
            </a:endParaRPr>
          </a:p>
        </p:txBody>
      </p:sp>
      <p:sp>
        <p:nvSpPr>
          <p:cNvPr id="65" name="正方形/長方形 64"/>
          <p:cNvSpPr/>
          <p:nvPr/>
        </p:nvSpPr>
        <p:spPr>
          <a:xfrm>
            <a:off x="3445145" y="8631762"/>
            <a:ext cx="3373171" cy="1277273"/>
          </a:xfrm>
          <a:prstGeom prst="rect">
            <a:avLst/>
          </a:prstGeom>
        </p:spPr>
        <p:txBody>
          <a:bodyPr wrap="square">
            <a:spAutoFit/>
          </a:bodyPr>
          <a:lstStyle/>
          <a:p>
            <a:pPr algn="ctr">
              <a:lnSpc>
                <a:spcPct val="110000"/>
              </a:lnSpc>
            </a:pPr>
            <a:r>
              <a:rPr kumimoji="1" lang="ja-JP" altLang="en-US" sz="1400" dirty="0" smtClean="0">
                <a:latin typeface="メイリオ" panose="020B0604030504040204" pitchFamily="50" charset="-128"/>
                <a:ea typeface="メイリオ" panose="020B0604030504040204" pitchFamily="50" charset="-128"/>
              </a:rPr>
              <a:t> 厚岸町役場</a:t>
            </a:r>
            <a:endParaRPr kumimoji="1" lang="en-US" altLang="ja-JP" sz="1400" dirty="0" smtClean="0">
              <a:latin typeface="メイリオ" panose="020B0604030504040204" pitchFamily="50" charset="-128"/>
              <a:ea typeface="メイリオ" panose="020B0604030504040204" pitchFamily="50" charset="-128"/>
            </a:endParaRPr>
          </a:p>
          <a:p>
            <a:pPr algn="ctr">
              <a:lnSpc>
                <a:spcPct val="110000"/>
              </a:lnSpc>
            </a:pPr>
            <a:r>
              <a:rPr kumimoji="1" lang="ja-JP" altLang="en-US" sz="1600" b="1" dirty="0" smtClean="0">
                <a:latin typeface="メイリオ" panose="020B0604030504040204" pitchFamily="50" charset="-128"/>
                <a:ea typeface="メイリオ" panose="020B0604030504040204" pitchFamily="50" charset="-128"/>
              </a:rPr>
              <a:t> 税務課　課税係</a:t>
            </a:r>
            <a:endParaRPr kumimoji="1" lang="en-US" altLang="ja-JP" sz="1600" b="1" dirty="0" smtClean="0">
              <a:latin typeface="メイリオ" panose="020B0604030504040204" pitchFamily="50" charset="-128"/>
              <a:ea typeface="メイリオ" panose="020B0604030504040204" pitchFamily="50" charset="-128"/>
            </a:endParaRPr>
          </a:p>
          <a:p>
            <a:pPr algn="ctr">
              <a:lnSpc>
                <a:spcPct val="110000"/>
              </a:lnSpc>
            </a:pPr>
            <a:r>
              <a:rPr kumimoji="1" lang="ja-JP" altLang="en-US" sz="2400" b="1"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 </a:t>
            </a:r>
            <a:r>
              <a:rPr kumimoji="1" lang="en-US" altLang="ja-JP" sz="2400" b="1" dirty="0" smtClean="0">
                <a:latin typeface="メイリオ" panose="020B0604030504040204" pitchFamily="50" charset="-128"/>
                <a:ea typeface="メイリオ" panose="020B0604030504040204" pitchFamily="50" charset="-128"/>
              </a:rPr>
              <a:t>0153</a:t>
            </a:r>
            <a:r>
              <a:rPr kumimoji="1" lang="ja-JP" altLang="en-US" sz="2400" b="1" dirty="0" err="1" smtClean="0">
                <a:latin typeface="メイリオ" panose="020B0604030504040204" pitchFamily="50" charset="-128"/>
                <a:ea typeface="メイリオ" panose="020B0604030504040204" pitchFamily="50" charset="-128"/>
              </a:rPr>
              <a:t>ｰ</a:t>
            </a:r>
            <a:r>
              <a:rPr kumimoji="1" lang="en-US" altLang="ja-JP" sz="2400" b="1" dirty="0" smtClean="0">
                <a:latin typeface="メイリオ" panose="020B0604030504040204" pitchFamily="50" charset="-128"/>
                <a:ea typeface="メイリオ" panose="020B0604030504040204" pitchFamily="50" charset="-128"/>
              </a:rPr>
              <a:t>52</a:t>
            </a:r>
            <a:r>
              <a:rPr kumimoji="1" lang="ja-JP" altLang="en-US" sz="2400" b="1" dirty="0" err="1" smtClean="0">
                <a:latin typeface="メイリオ" panose="020B0604030504040204" pitchFamily="50" charset="-128"/>
                <a:ea typeface="メイリオ" panose="020B0604030504040204" pitchFamily="50" charset="-128"/>
              </a:rPr>
              <a:t>ｰ</a:t>
            </a:r>
            <a:r>
              <a:rPr kumimoji="1" lang="en-US" altLang="ja-JP" sz="2400" b="1" dirty="0" smtClean="0">
                <a:latin typeface="メイリオ" panose="020B0604030504040204" pitchFamily="50" charset="-128"/>
                <a:ea typeface="メイリオ" panose="020B0604030504040204" pitchFamily="50" charset="-128"/>
              </a:rPr>
              <a:t>3131</a:t>
            </a:r>
            <a:endParaRPr kumimoji="1" lang="en-US" altLang="ja-JP" sz="2400" b="1" dirty="0">
              <a:latin typeface="メイリオ" panose="020B0604030504040204" pitchFamily="50" charset="-128"/>
              <a:ea typeface="メイリオ" panose="020B0604030504040204" pitchFamily="50" charset="-128"/>
            </a:endParaRPr>
          </a:p>
          <a:p>
            <a:pPr algn="ctr">
              <a:lnSpc>
                <a:spcPct val="110000"/>
              </a:lnSpc>
            </a:pPr>
            <a:r>
              <a:rPr kumimoji="1" lang="ja-JP" altLang="en-US" sz="1600" dirty="0" smtClean="0">
                <a:latin typeface="メイリオ" panose="020B0604030504040204" pitchFamily="50" charset="-128"/>
                <a:ea typeface="メイリオ" panose="020B0604030504040204" pitchFamily="50" charset="-128"/>
              </a:rPr>
              <a:t> 受付時間　平日 </a:t>
            </a:r>
            <a:r>
              <a:rPr kumimoji="1" lang="en-US" altLang="ja-JP" sz="1600" dirty="0" smtClean="0">
                <a:latin typeface="メイリオ" panose="020B0604030504040204" pitchFamily="50" charset="-128"/>
                <a:ea typeface="メイリオ" panose="020B0604030504040204" pitchFamily="50" charset="-128"/>
              </a:rPr>
              <a:t>8:30</a:t>
            </a:r>
            <a:r>
              <a:rPr kumimoji="1" lang="ja-JP" altLang="en-US" sz="1600" dirty="0" smtClean="0">
                <a:latin typeface="メイリオ" panose="020B0604030504040204" pitchFamily="50" charset="-128"/>
                <a:ea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rPr>
              <a:t>17:15</a:t>
            </a:r>
            <a:endParaRPr kumimoji="1" lang="ja-JP" altLang="en-US" sz="1600" dirty="0">
              <a:latin typeface="メイリオ" panose="020B0604030504040204" pitchFamily="50" charset="-128"/>
              <a:ea typeface="メイリオ" panose="020B0604030504040204" pitchFamily="50" charset="-128"/>
            </a:endParaRPr>
          </a:p>
        </p:txBody>
      </p:sp>
      <p:sp>
        <p:nvSpPr>
          <p:cNvPr id="66" name="正方形/長方形 65"/>
          <p:cNvSpPr/>
          <p:nvPr/>
        </p:nvSpPr>
        <p:spPr>
          <a:xfrm>
            <a:off x="8386429" y="464337"/>
            <a:ext cx="6768000" cy="36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r>
              <a:rPr kumimoji="1" lang="en-US" altLang="ja-JP" b="1" dirty="0" smtClean="0">
                <a:solidFill>
                  <a:schemeClr val="tx1"/>
                </a:solidFill>
                <a:latin typeface="メイリオ" panose="020B0604030504040204" pitchFamily="50" charset="-128"/>
                <a:ea typeface="メイリオ" panose="020B0604030504040204" pitchFamily="50" charset="-128"/>
              </a:rPr>
              <a:t>Ⅰ</a:t>
            </a:r>
            <a:r>
              <a:rPr kumimoji="1" lang="ja-JP" altLang="en-US" b="1" dirty="0" smtClean="0">
                <a:solidFill>
                  <a:schemeClr val="tx1"/>
                </a:solidFill>
                <a:latin typeface="メイリオ" panose="020B0604030504040204" pitchFamily="50" charset="-128"/>
                <a:ea typeface="メイリオ" panose="020B0604030504040204" pitchFamily="50" charset="-128"/>
              </a:rPr>
              <a:t>　</a:t>
            </a:r>
            <a:r>
              <a:rPr kumimoji="1" lang="ja-JP" altLang="en-US" b="1" spc="80" smtClean="0">
                <a:solidFill>
                  <a:schemeClr val="tx1"/>
                </a:solidFill>
                <a:latin typeface="メイリオ" panose="020B0604030504040204" pitchFamily="50" charset="-128"/>
                <a:ea typeface="メイリオ" panose="020B0604030504040204" pitchFamily="50" charset="-128"/>
              </a:rPr>
              <a:t>令和</a:t>
            </a:r>
            <a:r>
              <a:rPr kumimoji="1" lang="ja-JP" altLang="en-US" b="1" spc="80" smtClean="0">
                <a:solidFill>
                  <a:schemeClr val="tx1"/>
                </a:solidFill>
                <a:latin typeface="メイリオ" panose="020B0604030504040204" pitchFamily="50" charset="-128"/>
                <a:ea typeface="メイリオ" panose="020B0604030504040204" pitchFamily="50" charset="-128"/>
              </a:rPr>
              <a:t>３年度住民税（</a:t>
            </a:r>
            <a:r>
              <a:rPr kumimoji="1" lang="ja-JP" altLang="en-US" b="1" spc="80" dirty="0" smtClean="0">
                <a:solidFill>
                  <a:schemeClr val="tx1"/>
                </a:solidFill>
                <a:latin typeface="メイリオ" panose="020B0604030504040204" pitchFamily="50" charset="-128"/>
                <a:ea typeface="メイリオ" panose="020B0604030504040204" pitchFamily="50" charset="-128"/>
              </a:rPr>
              <a:t>均等割）が非課税の世帯</a:t>
            </a:r>
            <a:endParaRPr kumimoji="1" lang="ja-JP" altLang="en-US" b="1" spc="80" dirty="0">
              <a:solidFill>
                <a:schemeClr val="tx1"/>
              </a:solidFill>
              <a:latin typeface="メイリオ" panose="020B0604030504040204" pitchFamily="50" charset="-128"/>
              <a:ea typeface="メイリオ" panose="020B0604030504040204" pitchFamily="50" charset="-128"/>
            </a:endParaRPr>
          </a:p>
        </p:txBody>
      </p:sp>
      <p:sp>
        <p:nvSpPr>
          <p:cNvPr id="67" name="正方形/長方形 66"/>
          <p:cNvSpPr/>
          <p:nvPr/>
        </p:nvSpPr>
        <p:spPr>
          <a:xfrm>
            <a:off x="-7470103" y="8895208"/>
            <a:ext cx="6624000" cy="430887"/>
          </a:xfrm>
          <a:prstGeom prst="rect">
            <a:avLst/>
          </a:prstGeom>
        </p:spPr>
        <p:txBody>
          <a:bodyPr wrap="square">
            <a:spAutoFit/>
          </a:bodyPr>
          <a:lstStyle/>
          <a:p>
            <a:pPr marL="285750" indent="-285750">
              <a:lnSpc>
                <a:spcPct val="110000"/>
              </a:lnSpc>
              <a:buFont typeface="Wingdings" panose="05000000000000000000" pitchFamily="2" charset="2"/>
              <a:buChar char="l"/>
            </a:pPr>
            <a:r>
              <a:rPr kumimoji="1" lang="ja-JP" altLang="en-US" sz="1500" dirty="0" smtClean="0">
                <a:latin typeface="メイリオ" panose="020B0604030504040204" pitchFamily="50" charset="-128"/>
                <a:ea typeface="メイリオ" panose="020B0604030504040204" pitchFamily="50" charset="-128"/>
              </a:rPr>
              <a:t>提出期限は、</a:t>
            </a:r>
            <a:r>
              <a:rPr kumimoji="1" lang="ja-JP" altLang="en-US" sz="2000" b="1" dirty="0" smtClean="0">
                <a:solidFill>
                  <a:srgbClr val="FF0000"/>
                </a:solidFill>
                <a:latin typeface="メイリオ" panose="020B0604030504040204" pitchFamily="50" charset="-128"/>
                <a:ea typeface="メイリオ" panose="020B0604030504040204" pitchFamily="50" charset="-128"/>
              </a:rPr>
              <a:t>令和４年３月</a:t>
            </a:r>
            <a:r>
              <a:rPr kumimoji="1" lang="en-US" altLang="ja-JP" sz="2000" b="1" dirty="0" smtClean="0">
                <a:solidFill>
                  <a:srgbClr val="FF0000"/>
                </a:solidFill>
                <a:latin typeface="メイリオ" panose="020B0604030504040204" pitchFamily="50" charset="-128"/>
                <a:ea typeface="メイリオ" panose="020B0604030504040204" pitchFamily="50" charset="-128"/>
              </a:rPr>
              <a:t>31</a:t>
            </a:r>
            <a:r>
              <a:rPr kumimoji="1" lang="ja-JP" altLang="en-US" sz="2000" b="1" dirty="0" smtClean="0">
                <a:solidFill>
                  <a:srgbClr val="FF0000"/>
                </a:solidFill>
                <a:latin typeface="メイリオ" panose="020B0604030504040204" pitchFamily="50" charset="-128"/>
                <a:ea typeface="メイリオ" panose="020B0604030504040204" pitchFamily="50" charset="-128"/>
              </a:rPr>
              <a:t>日（木）</a:t>
            </a:r>
            <a:r>
              <a:rPr kumimoji="1" lang="ja-JP" altLang="en-US" sz="1200" b="1" dirty="0" smtClean="0">
                <a:latin typeface="メイリオ" panose="020B0604030504040204" pitchFamily="50" charset="-128"/>
                <a:ea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当日消印有効）</a:t>
            </a:r>
            <a:endParaRPr kumimoji="1" lang="en-US" altLang="ja-JP" sz="1200" dirty="0">
              <a:latin typeface="メイリオ" panose="020B0604030504040204" pitchFamily="50" charset="-128"/>
              <a:ea typeface="メイリオ" panose="020B0604030504040204" pitchFamily="50" charset="-128"/>
            </a:endParaRPr>
          </a:p>
        </p:txBody>
      </p:sp>
      <p:sp>
        <p:nvSpPr>
          <p:cNvPr id="68" name="正方形/長方形 67"/>
          <p:cNvSpPr/>
          <p:nvPr/>
        </p:nvSpPr>
        <p:spPr>
          <a:xfrm>
            <a:off x="8348310" y="5177334"/>
            <a:ext cx="6624000" cy="430887"/>
          </a:xfrm>
          <a:prstGeom prst="rect">
            <a:avLst/>
          </a:prstGeom>
        </p:spPr>
        <p:txBody>
          <a:bodyPr wrap="square">
            <a:spAutoFit/>
          </a:bodyPr>
          <a:lstStyle/>
          <a:p>
            <a:pPr marL="285750" indent="-285750">
              <a:lnSpc>
                <a:spcPct val="110000"/>
              </a:lnSpc>
              <a:buFont typeface="Wingdings" panose="05000000000000000000" pitchFamily="2" charset="2"/>
              <a:buChar char="l"/>
            </a:pPr>
            <a:r>
              <a:rPr kumimoji="1" lang="ja-JP" altLang="en-US" sz="1500" dirty="0" smtClean="0">
                <a:latin typeface="メイリオ" panose="020B0604030504040204" pitchFamily="50" charset="-128"/>
                <a:ea typeface="メイリオ" panose="020B0604030504040204" pitchFamily="50" charset="-128"/>
              </a:rPr>
              <a:t>提出期限は、</a:t>
            </a:r>
            <a:r>
              <a:rPr kumimoji="1" lang="ja-JP" altLang="en-US" sz="2000" b="1" dirty="0" smtClean="0">
                <a:solidFill>
                  <a:srgbClr val="FF0000"/>
                </a:solidFill>
                <a:latin typeface="メイリオ" panose="020B0604030504040204" pitchFamily="50" charset="-128"/>
                <a:ea typeface="メイリオ" panose="020B0604030504040204" pitchFamily="50" charset="-128"/>
              </a:rPr>
              <a:t>令和４年３月</a:t>
            </a:r>
            <a:r>
              <a:rPr kumimoji="1" lang="en-US" altLang="ja-JP" sz="2000" b="1" dirty="0" smtClean="0">
                <a:solidFill>
                  <a:srgbClr val="FF0000"/>
                </a:solidFill>
                <a:latin typeface="メイリオ" panose="020B0604030504040204" pitchFamily="50" charset="-128"/>
                <a:ea typeface="メイリオ" panose="020B0604030504040204" pitchFamily="50" charset="-128"/>
              </a:rPr>
              <a:t>31</a:t>
            </a:r>
            <a:r>
              <a:rPr kumimoji="1" lang="ja-JP" altLang="en-US" sz="2000" b="1" dirty="0" smtClean="0">
                <a:solidFill>
                  <a:srgbClr val="FF0000"/>
                </a:solidFill>
                <a:latin typeface="メイリオ" panose="020B0604030504040204" pitchFamily="50" charset="-128"/>
                <a:ea typeface="メイリオ" panose="020B0604030504040204" pitchFamily="50" charset="-128"/>
              </a:rPr>
              <a:t>日（木）</a:t>
            </a:r>
            <a:r>
              <a:rPr kumimoji="1" lang="ja-JP" altLang="en-US" sz="1200" b="1" dirty="0" smtClean="0">
                <a:latin typeface="メイリオ" panose="020B0604030504040204" pitchFamily="50" charset="-128"/>
                <a:ea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当日消印有効）</a:t>
            </a:r>
            <a:endParaRPr kumimoji="1" lang="en-US" altLang="ja-JP" sz="120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1548520" y="4324535"/>
            <a:ext cx="2954655"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rPr>
              <a:t>をして提出してください。</a:t>
            </a:r>
            <a:endParaRPr lang="ja-JP" altLang="en-US" dirty="0"/>
          </a:p>
        </p:txBody>
      </p:sp>
      <p:sp>
        <p:nvSpPr>
          <p:cNvPr id="78" name="正方形/長方形 77"/>
          <p:cNvSpPr/>
          <p:nvPr/>
        </p:nvSpPr>
        <p:spPr>
          <a:xfrm>
            <a:off x="-6685078" y="8199897"/>
            <a:ext cx="6237362" cy="461665"/>
          </a:xfrm>
          <a:prstGeom prst="rect">
            <a:avLst/>
          </a:prstGeom>
          <a:ln w="12700">
            <a:solidFill>
              <a:srgbClr val="FF0000"/>
            </a:solidFill>
            <a:prstDash val="solid"/>
          </a:ln>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新型</a:t>
            </a:r>
            <a:r>
              <a:rPr lang="ja-JP" altLang="en-US" sz="1100" dirty="0">
                <a:latin typeface="メイリオ" panose="020B0604030504040204" pitchFamily="50" charset="-128"/>
                <a:ea typeface="メイリオ" panose="020B0604030504040204" pitchFamily="50" charset="-128"/>
              </a:rPr>
              <a:t>コロナウイルス感染症の影響ではない収入減少により給付を申請した場合</a:t>
            </a:r>
            <a:r>
              <a:rPr lang="ja-JP" altLang="en-US" sz="1100" dirty="0" smtClean="0">
                <a:latin typeface="メイリオ" panose="020B0604030504040204" pitchFamily="50" charset="-128"/>
                <a:ea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　　　不正受給（詐欺罪）に問われる場合があります。</a:t>
            </a:r>
            <a:endParaRPr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8028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2477</TotalTime>
  <Words>1738</Words>
  <Application>Microsoft Office PowerPoint</Application>
  <PresentationFormat>A4 210 x 297 mm</PresentationFormat>
  <Paragraphs>113</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HGP創英角ｺﾞｼｯｸUB</vt:lpstr>
      <vt:lpstr>HG丸ｺﾞｼｯｸM-PRO</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渡辺 正毅(watanabe-masaki)</dc:creator>
  <cp:lastModifiedBy>三浦　拓也</cp:lastModifiedBy>
  <cp:revision>182</cp:revision>
  <cp:lastPrinted>2022-09-26T05:21:53Z</cp:lastPrinted>
  <dcterms:created xsi:type="dcterms:W3CDTF">2021-11-18T09:11:46Z</dcterms:created>
  <dcterms:modified xsi:type="dcterms:W3CDTF">2022-09-26T05:40:23Z</dcterms:modified>
</cp:coreProperties>
</file>